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49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57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2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86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38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57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2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23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53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15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18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30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5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05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9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28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7786-9E96-4BA2-9AE3-F79D8BD444F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324555-1F06-48A0-8B1C-3E8E45109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82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1842" y="102769"/>
            <a:ext cx="7766936" cy="164630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ПЕРСОНАЛЬНА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АПТЕЧКА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4904" y="1854026"/>
            <a:ext cx="7766936" cy="33819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ЩО </a:t>
            </a:r>
            <a:r>
              <a:rPr lang="uk-UA" sz="4800" dirty="0" smtClean="0">
                <a:solidFill>
                  <a:schemeClr val="tx1"/>
                </a:solidFill>
              </a:rPr>
              <a:t>І</a:t>
            </a:r>
            <a:r>
              <a:rPr lang="ru-RU" sz="4800" dirty="0" smtClean="0">
                <a:solidFill>
                  <a:schemeClr val="tx1"/>
                </a:solidFill>
              </a:rPr>
              <a:t> ДЛЯ ЧОГО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msk.mr7.ru/wp-content/uploads/t-640x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372" y="2758756"/>
            <a:ext cx="6096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87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800" y="178443"/>
            <a:ext cx="8179266" cy="994511"/>
          </a:xfrm>
        </p:spPr>
        <p:txBody>
          <a:bodyPr/>
          <a:lstStyle/>
          <a:p>
            <a:pPr algn="l"/>
            <a:r>
              <a:rPr lang="uk-UA" sz="3600" dirty="0" smtClean="0">
                <a:solidFill>
                  <a:schemeClr val="tx1"/>
                </a:solidFill>
              </a:rPr>
              <a:t>Розлади шлунково-</a:t>
            </a:r>
            <a:r>
              <a:rPr lang="uk-UA" sz="3600" dirty="0" err="1" smtClean="0">
                <a:solidFill>
                  <a:schemeClr val="tx1"/>
                </a:solidFill>
              </a:rPr>
              <a:t>кішкового</a:t>
            </a:r>
            <a:r>
              <a:rPr lang="uk-UA" sz="3600" dirty="0" smtClean="0">
                <a:solidFill>
                  <a:schemeClr val="tx1"/>
                </a:solidFill>
              </a:rPr>
              <a:t> тракту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908" y="1286467"/>
            <a:ext cx="9289042" cy="3861266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1. Адсорбенти: Вугілля активоване, </a:t>
            </a:r>
            <a:r>
              <a:rPr lang="uk-UA" sz="3200" dirty="0" err="1" smtClean="0">
                <a:solidFill>
                  <a:schemeClr val="tx1"/>
                </a:solidFill>
              </a:rPr>
              <a:t>Смекта</a:t>
            </a:r>
            <a:r>
              <a:rPr lang="uk-UA" sz="3200" dirty="0" smtClean="0">
                <a:solidFill>
                  <a:schemeClr val="tx1"/>
                </a:solidFill>
              </a:rPr>
              <a:t>,        </a:t>
            </a:r>
            <a:r>
              <a:rPr lang="uk-UA" sz="3200" dirty="0" err="1" smtClean="0">
                <a:solidFill>
                  <a:schemeClr val="tx1"/>
                </a:solidFill>
              </a:rPr>
              <a:t>Атоксил</a:t>
            </a:r>
            <a:r>
              <a:rPr lang="uk-UA" sz="3200" dirty="0" smtClean="0">
                <a:solidFill>
                  <a:schemeClr val="tx1"/>
                </a:solidFill>
              </a:rPr>
              <a:t>.</a:t>
            </a:r>
            <a:endParaRPr lang="uk-UA" sz="3200" dirty="0">
              <a:solidFill>
                <a:schemeClr val="tx1"/>
              </a:solidFill>
            </a:endParaRPr>
          </a:p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2. </a:t>
            </a:r>
            <a:r>
              <a:rPr lang="uk-UA" sz="3200" dirty="0" err="1" smtClean="0">
                <a:solidFill>
                  <a:schemeClr val="tx1"/>
                </a:solidFill>
              </a:rPr>
              <a:t>Ніфурозид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Ніфуроксазид</a:t>
            </a:r>
            <a:r>
              <a:rPr lang="uk-UA" sz="3200" dirty="0" smtClean="0">
                <a:solidFill>
                  <a:schemeClr val="tx1"/>
                </a:solidFill>
              </a:rPr>
              <a:t>, Фталазол</a:t>
            </a:r>
          </a:p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3. </a:t>
            </a:r>
            <a:r>
              <a:rPr lang="uk-UA" sz="3200" dirty="0" err="1" smtClean="0">
                <a:solidFill>
                  <a:schemeClr val="tx1"/>
                </a:solidFill>
              </a:rPr>
              <a:t>Регідрон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Ізосол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4. </a:t>
            </a:r>
            <a:r>
              <a:rPr lang="uk-UA" sz="3200" dirty="0" err="1" smtClean="0">
                <a:solidFill>
                  <a:schemeClr val="tx1"/>
                </a:solidFill>
              </a:rPr>
              <a:t>Маалокс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Ренні</a:t>
            </a:r>
            <a:r>
              <a:rPr lang="uk-UA" sz="3200" dirty="0" smtClean="0">
                <a:solidFill>
                  <a:schemeClr val="tx1"/>
                </a:solidFill>
              </a:rPr>
              <a:t> табл.</a:t>
            </a:r>
          </a:p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5. </a:t>
            </a:r>
            <a:r>
              <a:rPr lang="uk-UA" sz="3200" dirty="0" err="1" smtClean="0">
                <a:solidFill>
                  <a:schemeClr val="tx1"/>
                </a:solidFill>
              </a:rPr>
              <a:t>Креазім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Креон</a:t>
            </a:r>
            <a:r>
              <a:rPr lang="uk-UA" sz="3200" dirty="0" smtClean="0">
                <a:solidFill>
                  <a:schemeClr val="tx1"/>
                </a:solidFill>
              </a:rPr>
              <a:t>, Фестал, </a:t>
            </a:r>
            <a:r>
              <a:rPr lang="uk-UA" sz="3200" dirty="0" err="1" smtClean="0">
                <a:solidFill>
                  <a:schemeClr val="tx1"/>
                </a:solidFill>
              </a:rPr>
              <a:t>Мезим</a:t>
            </a:r>
            <a:endParaRPr lang="uk-UA" sz="3200" dirty="0">
              <a:solidFill>
                <a:schemeClr val="tx1"/>
              </a:solidFill>
            </a:endParaRPr>
          </a:p>
          <a:p>
            <a:pPr algn="l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226" y="2833786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8148" y="508700"/>
            <a:ext cx="10257629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Ліки при захворюваннях вуха, горла та носа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411" y="1381059"/>
            <a:ext cx="9963807" cy="466030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Краплі в ніс: </a:t>
            </a:r>
            <a:r>
              <a:rPr lang="uk-UA" sz="2800" dirty="0" err="1" smtClean="0"/>
              <a:t>Санорін</a:t>
            </a:r>
            <a:r>
              <a:rPr lang="uk-UA" sz="2800" dirty="0" smtClean="0"/>
              <a:t> </a:t>
            </a:r>
            <a:r>
              <a:rPr lang="uk-UA" sz="2800" dirty="0" err="1" smtClean="0"/>
              <a:t>емульсія,Ріназолін</a:t>
            </a:r>
            <a:r>
              <a:rPr lang="uk-UA" sz="2800" dirty="0" smtClean="0"/>
              <a:t>, </a:t>
            </a:r>
            <a:r>
              <a:rPr lang="uk-UA" sz="2800" dirty="0" err="1" smtClean="0"/>
              <a:t>Фармазолін</a:t>
            </a:r>
            <a:endParaRPr lang="uk-UA" sz="2800" dirty="0" smtClean="0"/>
          </a:p>
          <a:p>
            <a:r>
              <a:rPr lang="uk-UA" sz="2800" dirty="0" smtClean="0"/>
              <a:t>Краплі вушні: </a:t>
            </a:r>
            <a:r>
              <a:rPr lang="uk-UA" sz="2800" dirty="0" err="1" smtClean="0"/>
              <a:t>Отіпакс</a:t>
            </a:r>
            <a:r>
              <a:rPr lang="uk-UA" sz="2800" dirty="0" smtClean="0"/>
              <a:t>, </a:t>
            </a:r>
            <a:r>
              <a:rPr lang="uk-UA" sz="2800" dirty="0" err="1" smtClean="0"/>
              <a:t>Ототон</a:t>
            </a:r>
            <a:r>
              <a:rPr lang="uk-UA" sz="2800" dirty="0" smtClean="0"/>
              <a:t>, Борний спирт</a:t>
            </a:r>
          </a:p>
          <a:p>
            <a:r>
              <a:rPr lang="uk-UA" sz="2800" dirty="0" err="1" smtClean="0"/>
              <a:t>Спреі</a:t>
            </a:r>
            <a:r>
              <a:rPr lang="uk-UA" sz="2800" dirty="0" smtClean="0"/>
              <a:t> до горла: </a:t>
            </a:r>
            <a:r>
              <a:rPr lang="uk-UA" sz="2800" dirty="0" err="1" smtClean="0"/>
              <a:t>Інгаліпт</a:t>
            </a:r>
            <a:r>
              <a:rPr lang="uk-UA" sz="2800" dirty="0" smtClean="0"/>
              <a:t>, </a:t>
            </a:r>
            <a:r>
              <a:rPr lang="uk-UA" sz="2800" dirty="0" err="1" smtClean="0"/>
              <a:t>Сангіва</a:t>
            </a:r>
            <a:r>
              <a:rPr lang="uk-UA" sz="2800" dirty="0" smtClean="0"/>
              <a:t>, </a:t>
            </a:r>
            <a:r>
              <a:rPr lang="uk-UA" sz="2800" dirty="0" err="1" smtClean="0"/>
              <a:t>Тонзілекс</a:t>
            </a:r>
            <a:endParaRPr lang="uk-UA" sz="2800" dirty="0" smtClean="0"/>
          </a:p>
          <a:p>
            <a:r>
              <a:rPr lang="uk-UA" sz="2800" dirty="0" smtClean="0"/>
              <a:t>Таблетки для розсмоктування : </a:t>
            </a:r>
            <a:r>
              <a:rPr lang="uk-UA" sz="2800" dirty="0" err="1" smtClean="0"/>
              <a:t>Септефріл</a:t>
            </a:r>
            <a:r>
              <a:rPr lang="uk-UA" sz="2800" dirty="0" smtClean="0"/>
              <a:t>, </a:t>
            </a:r>
            <a:r>
              <a:rPr lang="uk-UA" sz="2800" dirty="0" err="1" smtClean="0"/>
              <a:t>Декаметоксін</a:t>
            </a:r>
            <a:r>
              <a:rPr lang="uk-UA" sz="2800" dirty="0" smtClean="0"/>
              <a:t>, </a:t>
            </a:r>
            <a:r>
              <a:rPr lang="uk-UA" sz="2800" dirty="0" err="1" smtClean="0"/>
              <a:t>Лізак</a:t>
            </a:r>
            <a:r>
              <a:rPr lang="uk-UA" sz="2800" dirty="0" smtClean="0"/>
              <a:t>, </a:t>
            </a:r>
            <a:r>
              <a:rPr lang="uk-UA" sz="2800" dirty="0" err="1" smtClean="0"/>
              <a:t>Фарингосепт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3281" y="2138328"/>
            <a:ext cx="2787541" cy="2787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2525" y="3920007"/>
            <a:ext cx="3909848" cy="3031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413" y="3920007"/>
            <a:ext cx="45148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8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5371"/>
            <a:ext cx="8596668" cy="78407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Індивідуальні </a:t>
            </a:r>
            <a:r>
              <a:rPr lang="uk-UA" dirty="0" err="1" smtClean="0">
                <a:solidFill>
                  <a:schemeClr val="tx1"/>
                </a:solidFill>
              </a:rPr>
              <a:t>лікарськи</a:t>
            </a:r>
            <a:r>
              <a:rPr lang="uk-UA" dirty="0" smtClean="0">
                <a:solidFill>
                  <a:schemeClr val="tx1"/>
                </a:solidFill>
              </a:rPr>
              <a:t> засоби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Дитячі ліки</a:t>
            </a:r>
          </a:p>
          <a:p>
            <a:r>
              <a:rPr lang="uk-UA" sz="3200" dirty="0" smtClean="0"/>
              <a:t>Ліки при хронічних захворюваннях</a:t>
            </a:r>
          </a:p>
          <a:p>
            <a:r>
              <a:rPr lang="uk-UA" sz="3200" dirty="0" smtClean="0"/>
              <a:t>Профілактичні препарати : вітаміни, харчові добавки</a:t>
            </a:r>
          </a:p>
          <a:p>
            <a:r>
              <a:rPr lang="uk-UA" sz="3200" dirty="0" err="1" smtClean="0"/>
              <a:t>Лікарськи</a:t>
            </a:r>
            <a:r>
              <a:rPr lang="uk-UA" sz="3200" dirty="0" smtClean="0"/>
              <a:t> трави</a:t>
            </a:r>
          </a:p>
          <a:p>
            <a:r>
              <a:rPr lang="uk-UA" sz="3200" dirty="0" smtClean="0"/>
              <a:t>Гомеопатичні ліки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081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" y="35078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7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555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Групи лікарських засобів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13501"/>
            <a:ext cx="8596668" cy="5227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1. Перев'язувальні засоби та медичні вироби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2. Дезінфікуючі, ранозагоювальні та протиопікові          засоби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3. Протибольові препарати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4. </a:t>
            </a:r>
            <a:r>
              <a:rPr lang="uk-UA" sz="2800" dirty="0" smtClean="0">
                <a:solidFill>
                  <a:srgbClr val="002060"/>
                </a:solidFill>
              </a:rPr>
              <a:t>Жарознижувальні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та протизастудні засоби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5. Протиалергійні препарати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6. Серцево-судинні препарати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7</a:t>
            </a:r>
            <a:r>
              <a:rPr lang="uk-UA" sz="2800" dirty="0" smtClean="0">
                <a:solidFill>
                  <a:srgbClr val="002060"/>
                </a:solidFill>
              </a:rPr>
              <a:t>. Препарати при захворюваннях ШКТ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8. Ліки при захворюваннях вуха, горла та носа.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9. Індивідуальні лікарські засоби.</a:t>
            </a: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2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4368" y="649537"/>
            <a:ext cx="7766936" cy="567561"/>
          </a:xfrm>
        </p:spPr>
        <p:txBody>
          <a:bodyPr/>
          <a:lstStyle/>
          <a:p>
            <a:pPr algn="ctr"/>
            <a:r>
              <a:rPr lang="uk-UA" sz="3600" dirty="0" err="1" smtClean="0">
                <a:solidFill>
                  <a:schemeClr val="tx1"/>
                </a:solidFill>
              </a:rPr>
              <a:t>Перевязувальні</a:t>
            </a:r>
            <a:r>
              <a:rPr lang="uk-UA" sz="3600" dirty="0" smtClean="0">
                <a:solidFill>
                  <a:schemeClr val="tx1"/>
                </a:solidFill>
              </a:rPr>
              <a:t> засоби та медичні вироби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989" y="1217099"/>
            <a:ext cx="8574014" cy="5101720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1. Бинти марлеві різного розміру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2. Еластичний бинт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3. Лейкопластирі ( рулонний, </a:t>
            </a:r>
            <a:r>
              <a:rPr lang="uk-UA" sz="2800" dirty="0" smtClean="0">
                <a:solidFill>
                  <a:schemeClr val="tx1"/>
                </a:solidFill>
              </a:rPr>
              <a:t>бактерицидні)</a:t>
            </a:r>
            <a:endParaRPr lang="uk-UA" sz="2800" dirty="0" smtClean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4. Вата нестерильна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5. Стерильні салфетки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6. </a:t>
            </a:r>
            <a:r>
              <a:rPr lang="uk-UA" sz="2800" dirty="0" err="1" smtClean="0">
                <a:solidFill>
                  <a:schemeClr val="tx1"/>
                </a:solidFill>
              </a:rPr>
              <a:t>Напальчники</a:t>
            </a:r>
            <a:endParaRPr lang="uk-UA" sz="2800" dirty="0" smtClean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7. Гумові рукавички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8. Термометр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9. Тонометр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10. Кровоспинний джгут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6574"/>
            <a:ext cx="8596668" cy="4855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ДЕЗІНФЕКУЮЧІ ЗАСОБИ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86" y="565118"/>
            <a:ext cx="8983916" cy="3880773"/>
          </a:xfrm>
        </p:spPr>
        <p:txBody>
          <a:bodyPr/>
          <a:lstStyle/>
          <a:p>
            <a:endParaRPr lang="uk-UA" sz="2800" dirty="0" smtClean="0"/>
          </a:p>
          <a:p>
            <a:r>
              <a:rPr lang="uk-UA" sz="2800" dirty="0" smtClean="0"/>
              <a:t>Р-н </a:t>
            </a:r>
            <a:r>
              <a:rPr lang="uk-UA" sz="2800" dirty="0" err="1" smtClean="0"/>
              <a:t>бриліантової</a:t>
            </a:r>
            <a:r>
              <a:rPr lang="uk-UA" sz="2800" dirty="0" smtClean="0"/>
              <a:t> зелені</a:t>
            </a:r>
            <a:r>
              <a:rPr lang="uk-UA" dirty="0" smtClean="0"/>
              <a:t> </a:t>
            </a:r>
          </a:p>
          <a:p>
            <a:r>
              <a:rPr lang="uk-UA" sz="2800" dirty="0" smtClean="0"/>
              <a:t>Йоддицерін  </a:t>
            </a:r>
          </a:p>
          <a:p>
            <a:r>
              <a:rPr lang="uk-UA" sz="2800" dirty="0" smtClean="0"/>
              <a:t>Перекис водню</a:t>
            </a:r>
          </a:p>
          <a:p>
            <a:r>
              <a:rPr lang="uk-UA" sz="2800" dirty="0" err="1" smtClean="0"/>
              <a:t>Хлоргікседин</a:t>
            </a:r>
            <a:r>
              <a:rPr lang="uk-UA" sz="2800" dirty="0" smtClean="0"/>
              <a:t> (</a:t>
            </a:r>
            <a:r>
              <a:rPr lang="uk-UA" sz="2800" dirty="0" err="1" smtClean="0"/>
              <a:t>мірамистин</a:t>
            </a:r>
            <a:r>
              <a:rPr lang="uk-UA" sz="2800" dirty="0" smtClean="0"/>
              <a:t>)</a:t>
            </a:r>
            <a:endParaRPr lang="uk-UA" sz="2800" dirty="0" smtClean="0"/>
          </a:p>
          <a:p>
            <a:r>
              <a:rPr lang="uk-UA" sz="2800" dirty="0" smtClean="0"/>
              <a:t>Клей медичний БФ-6</a:t>
            </a:r>
          </a:p>
          <a:p>
            <a:r>
              <a:rPr lang="uk-UA" sz="2800" dirty="0" err="1" smtClean="0"/>
              <a:t>Спірт</a:t>
            </a:r>
            <a:r>
              <a:rPr lang="uk-UA" sz="2800" dirty="0" smtClean="0"/>
              <a:t> борний                        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492" y="370846"/>
            <a:ext cx="4441672" cy="3153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4146" y="3718795"/>
            <a:ext cx="4815509" cy="3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91" y="208106"/>
            <a:ext cx="9459309" cy="79458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Ранозагоювальні та протиопікові препарати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1. </a:t>
            </a:r>
            <a:r>
              <a:rPr lang="uk-UA" sz="3100" dirty="0" err="1" smtClean="0">
                <a:solidFill>
                  <a:schemeClr val="tx1"/>
                </a:solidFill>
              </a:rPr>
              <a:t>Пантестин</a:t>
            </a:r>
            <a:r>
              <a:rPr lang="uk-UA" sz="3100" dirty="0" smtClean="0">
                <a:solidFill>
                  <a:schemeClr val="tx1"/>
                </a:solidFill>
              </a:rPr>
              <a:t>-Дарниця гель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2. </a:t>
            </a:r>
            <a:r>
              <a:rPr lang="uk-UA" sz="3100" dirty="0" err="1" smtClean="0">
                <a:solidFill>
                  <a:schemeClr val="tx1"/>
                </a:solidFill>
              </a:rPr>
              <a:t>Левомеколь</a:t>
            </a:r>
            <a:r>
              <a:rPr lang="uk-UA" sz="3100" dirty="0" smtClean="0">
                <a:solidFill>
                  <a:schemeClr val="tx1"/>
                </a:solidFill>
              </a:rPr>
              <a:t> мазь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3. </a:t>
            </a:r>
            <a:r>
              <a:rPr lang="uk-UA" sz="3100" dirty="0" err="1" smtClean="0">
                <a:solidFill>
                  <a:schemeClr val="tx1"/>
                </a:solidFill>
              </a:rPr>
              <a:t>Мефенат</a:t>
            </a:r>
            <a:r>
              <a:rPr lang="uk-UA" sz="3100" dirty="0" smtClean="0">
                <a:solidFill>
                  <a:schemeClr val="tx1"/>
                </a:solidFill>
              </a:rPr>
              <a:t> мазь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8520" y="1058064"/>
            <a:ext cx="4514850" cy="4514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4442" y="3259521"/>
            <a:ext cx="4514850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967" y="343097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6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718" y="33212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Протибольові препарати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/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А. Загальної дії </a:t>
            </a:r>
            <a:r>
              <a:rPr lang="uk-UA" sz="4000" dirty="0" smtClean="0">
                <a:solidFill>
                  <a:schemeClr val="tx1"/>
                </a:solidFill>
              </a:rPr>
              <a:t/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1. </a:t>
            </a:r>
            <a:r>
              <a:rPr lang="uk-UA" sz="3200" dirty="0" err="1" smtClean="0">
                <a:solidFill>
                  <a:schemeClr val="tx1"/>
                </a:solidFill>
              </a:rPr>
              <a:t>Но-шпа</a:t>
            </a: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2. </a:t>
            </a:r>
            <a:r>
              <a:rPr lang="uk-UA" sz="3200" dirty="0" err="1" smtClean="0">
                <a:solidFill>
                  <a:schemeClr val="tx1"/>
                </a:solidFill>
              </a:rPr>
              <a:t>Реналган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дексалгін</a:t>
            </a: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3. </a:t>
            </a:r>
            <a:r>
              <a:rPr lang="uk-UA" sz="3200" dirty="0" err="1" smtClean="0">
                <a:solidFill>
                  <a:schemeClr val="tx1"/>
                </a:solidFill>
              </a:rPr>
              <a:t>Спазмалгон</a:t>
            </a: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Б. При головному болі – </a:t>
            </a:r>
            <a:r>
              <a:rPr lang="uk-UA" sz="3200" dirty="0" err="1" smtClean="0">
                <a:solidFill>
                  <a:schemeClr val="tx1"/>
                </a:solidFill>
              </a:rPr>
              <a:t>Цитрамон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Ибупрофен</a:t>
            </a:r>
            <a:r>
              <a:rPr lang="uk-UA" sz="3200" dirty="0" smtClean="0">
                <a:solidFill>
                  <a:schemeClr val="tx1"/>
                </a:solidFill>
              </a:rPr>
              <a:t>    ( </a:t>
            </a:r>
            <a:r>
              <a:rPr lang="uk-UA" sz="3200" dirty="0" err="1" smtClean="0">
                <a:solidFill>
                  <a:schemeClr val="tx1"/>
                </a:solidFill>
              </a:rPr>
              <a:t>Нурофен</a:t>
            </a:r>
            <a:r>
              <a:rPr lang="uk-UA" sz="3200" dirty="0" smtClean="0">
                <a:solidFill>
                  <a:schemeClr val="tx1"/>
                </a:solidFill>
              </a:rPr>
              <a:t>)</a:t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В. При болях в спині, суглобах – </a:t>
            </a:r>
            <a:r>
              <a:rPr lang="uk-UA" sz="3200" dirty="0" err="1" smtClean="0">
                <a:solidFill>
                  <a:schemeClr val="tx1"/>
                </a:solidFill>
              </a:rPr>
              <a:t>Кетонал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Нурофен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Дексалгін</a:t>
            </a:r>
            <a:r>
              <a:rPr lang="uk-UA" sz="3200" dirty="0" smtClean="0">
                <a:solidFill>
                  <a:schemeClr val="tx1"/>
                </a:solidFill>
              </a:rPr>
              <a:t>, </a:t>
            </a:r>
            <a:r>
              <a:rPr lang="uk-UA" sz="3200" dirty="0" err="1" smtClean="0">
                <a:solidFill>
                  <a:schemeClr val="tx1"/>
                </a:solidFill>
              </a:rPr>
              <a:t>Німесулід</a:t>
            </a:r>
            <a:r>
              <a:rPr lang="uk-UA" sz="3200" dirty="0" smtClean="0">
                <a:solidFill>
                  <a:schemeClr val="tx1"/>
                </a:solidFill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9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Жарознижувальні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та </a:t>
            </a:r>
            <a:r>
              <a:rPr lang="ru-RU" dirty="0" err="1">
                <a:solidFill>
                  <a:schemeClr val="tx1"/>
                </a:solidFill>
              </a:rPr>
              <a:t>протизастудні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засоби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1. Парацетамол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2. </a:t>
            </a:r>
            <a:r>
              <a:rPr lang="ru-RU" sz="3200" dirty="0" err="1" smtClean="0">
                <a:solidFill>
                  <a:schemeClr val="tx1"/>
                </a:solidFill>
              </a:rPr>
              <a:t>Мефенамінова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кіслота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3. </a:t>
            </a:r>
            <a:r>
              <a:rPr lang="ru-RU" sz="3200" dirty="0" err="1" smtClean="0">
                <a:solidFill>
                  <a:schemeClr val="tx1"/>
                </a:solidFill>
              </a:rPr>
              <a:t>Комплексні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препарати</a:t>
            </a:r>
            <a:r>
              <a:rPr lang="ru-RU" sz="3200" dirty="0" smtClean="0">
                <a:solidFill>
                  <a:schemeClr val="tx1"/>
                </a:solidFill>
              </a:rPr>
              <a:t>: </a:t>
            </a:r>
            <a:r>
              <a:rPr lang="ru-RU" sz="3200" dirty="0" err="1" smtClean="0">
                <a:solidFill>
                  <a:schemeClr val="tx1"/>
                </a:solidFill>
              </a:rPr>
              <a:t>Флюколд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</a:rPr>
              <a:t>Астроцітрон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</a:rPr>
              <a:t>Грипго</a:t>
            </a:r>
            <a:r>
              <a:rPr lang="ru-RU" sz="3200" dirty="0" smtClean="0">
                <a:solidFill>
                  <a:schemeClr val="tx1"/>
                </a:solidFill>
              </a:rPr>
              <a:t> та </a:t>
            </a:r>
            <a:r>
              <a:rPr lang="ru-RU" sz="3200" dirty="0" err="1" smtClean="0">
                <a:solidFill>
                  <a:schemeClr val="tx1"/>
                </a:solidFill>
              </a:rPr>
              <a:t>ін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4. </a:t>
            </a:r>
            <a:r>
              <a:rPr lang="ru-RU" sz="3200" dirty="0" err="1" smtClean="0">
                <a:solidFill>
                  <a:schemeClr val="tx1"/>
                </a:solidFill>
              </a:rPr>
              <a:t>Назоферон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або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Інтерферон</a:t>
            </a:r>
            <a:r>
              <a:rPr lang="ru-RU" sz="3200" dirty="0" smtClean="0">
                <a:solidFill>
                  <a:schemeClr val="tx1"/>
                </a:solidFill>
              </a:rPr>
              <a:t> (</a:t>
            </a:r>
            <a:r>
              <a:rPr lang="ru-RU" sz="3200" dirty="0" err="1" smtClean="0">
                <a:solidFill>
                  <a:schemeClr val="tx1"/>
                </a:solidFill>
              </a:rPr>
              <a:t>Лаферобіон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9119" y="3744957"/>
            <a:ext cx="2706807" cy="2706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386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3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Протиалергійні препарати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1. </a:t>
            </a:r>
            <a:r>
              <a:rPr lang="uk-UA" sz="3100" dirty="0" err="1" smtClean="0">
                <a:solidFill>
                  <a:schemeClr val="tx1"/>
                </a:solidFill>
              </a:rPr>
              <a:t>Алерзін</a:t>
            </a:r>
            <a:r>
              <a:rPr lang="uk-UA" sz="3100" dirty="0" smtClean="0">
                <a:solidFill>
                  <a:schemeClr val="tx1"/>
                </a:solidFill>
              </a:rPr>
              <a:t> краплі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2. </a:t>
            </a:r>
            <a:r>
              <a:rPr lang="uk-UA" sz="3100" dirty="0" err="1" smtClean="0">
                <a:solidFill>
                  <a:schemeClr val="tx1"/>
                </a:solidFill>
              </a:rPr>
              <a:t>Роліноз</a:t>
            </a:r>
            <a:r>
              <a:rPr lang="uk-UA" sz="3100" dirty="0" smtClean="0">
                <a:solidFill>
                  <a:schemeClr val="tx1"/>
                </a:solidFill>
              </a:rPr>
              <a:t>  </a:t>
            </a:r>
            <a:r>
              <a:rPr lang="uk-UA" sz="3100" dirty="0" smtClean="0">
                <a:solidFill>
                  <a:schemeClr val="tx1"/>
                </a:solidFill>
              </a:rPr>
              <a:t>табл</a:t>
            </a:r>
            <a:r>
              <a:rPr lang="uk-UA" sz="3100" dirty="0" smtClean="0">
                <a:solidFill>
                  <a:schemeClr val="tx1"/>
                </a:solidFill>
              </a:rPr>
              <a:t>. (</a:t>
            </a:r>
            <a:r>
              <a:rPr lang="uk-UA" sz="3100" dirty="0" err="1" smtClean="0">
                <a:solidFill>
                  <a:schemeClr val="tx1"/>
                </a:solidFill>
              </a:rPr>
              <a:t>цитерізін</a:t>
            </a:r>
            <a:r>
              <a:rPr lang="uk-UA" sz="3100" dirty="0" smtClean="0">
                <a:solidFill>
                  <a:schemeClr val="tx1"/>
                </a:solidFill>
              </a:rPr>
              <a:t>) </a:t>
            </a:r>
            <a:r>
              <a:rPr lang="uk-UA" sz="3100" dirty="0" smtClean="0">
                <a:solidFill>
                  <a:schemeClr val="tx1"/>
                </a:solidFill>
              </a:rPr>
              <a:t/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3. </a:t>
            </a:r>
            <a:r>
              <a:rPr lang="uk-UA" sz="3100" dirty="0" err="1" smtClean="0">
                <a:solidFill>
                  <a:schemeClr val="tx1"/>
                </a:solidFill>
              </a:rPr>
              <a:t>Супрастин</a:t>
            </a:r>
            <a:r>
              <a:rPr lang="uk-UA" sz="3100" dirty="0" smtClean="0">
                <a:solidFill>
                  <a:schemeClr val="tx1"/>
                </a:solidFill>
              </a:rPr>
              <a:t> </a:t>
            </a:r>
            <a:r>
              <a:rPr lang="uk-UA" sz="3100" dirty="0" err="1" smtClean="0">
                <a:solidFill>
                  <a:schemeClr val="tx1"/>
                </a:solidFill>
              </a:rPr>
              <a:t>амп</a:t>
            </a:r>
            <a:r>
              <a:rPr lang="uk-UA" sz="3100" dirty="0" smtClean="0">
                <a:solidFill>
                  <a:schemeClr val="tx1"/>
                </a:solidFill>
              </a:rPr>
              <a:t>.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3100" dirty="0">
                <a:solidFill>
                  <a:schemeClr val="tx1"/>
                </a:solidFill>
              </a:rPr>
              <a:t/>
            </a:r>
            <a:br>
              <a:rPr lang="uk-UA" sz="3100" dirty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Для місцевого застосування: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3100" dirty="0">
                <a:solidFill>
                  <a:schemeClr val="tx1"/>
                </a:solidFill>
              </a:rPr>
              <a:t/>
            </a:r>
            <a:br>
              <a:rPr lang="uk-UA" sz="3100" dirty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1. Мазь </a:t>
            </a:r>
            <a:r>
              <a:rPr lang="uk-UA" sz="3100" dirty="0" err="1" smtClean="0">
                <a:solidFill>
                  <a:schemeClr val="tx1"/>
                </a:solidFill>
              </a:rPr>
              <a:t>Гідрокортизонова</a:t>
            </a:r>
            <a:r>
              <a:rPr lang="uk-UA" sz="3100" dirty="0" smtClean="0">
                <a:solidFill>
                  <a:schemeClr val="tx1"/>
                </a:solidFill>
              </a:rPr>
              <a:t> 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2. </a:t>
            </a:r>
            <a:r>
              <a:rPr lang="uk-UA" sz="3100" dirty="0" err="1" smtClean="0">
                <a:solidFill>
                  <a:schemeClr val="tx1"/>
                </a:solidFill>
              </a:rPr>
              <a:t>Псіло</a:t>
            </a:r>
            <a:r>
              <a:rPr lang="uk-UA" sz="3100" dirty="0" smtClean="0">
                <a:solidFill>
                  <a:schemeClr val="tx1"/>
                </a:solidFill>
              </a:rPr>
              <a:t>-бальзам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9234" y="3375186"/>
            <a:ext cx="6008764" cy="3379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7775" y="289615"/>
            <a:ext cx="4031087" cy="38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7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75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Серцево-судинні препарати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7359"/>
            <a:ext cx="8596668" cy="464400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Нітрогліцерин, </a:t>
            </a:r>
            <a:r>
              <a:rPr lang="uk-UA" sz="3200" dirty="0" err="1" smtClean="0"/>
              <a:t>Нитро-Мик</a:t>
            </a:r>
            <a:r>
              <a:rPr lang="uk-UA" sz="3200" dirty="0" smtClean="0"/>
              <a:t> </a:t>
            </a:r>
            <a:r>
              <a:rPr lang="uk-UA" sz="3200" dirty="0" err="1" smtClean="0"/>
              <a:t>спрей</a:t>
            </a:r>
            <a:r>
              <a:rPr lang="uk-UA" sz="3200" dirty="0" smtClean="0"/>
              <a:t>, </a:t>
            </a:r>
            <a:r>
              <a:rPr lang="uk-UA" sz="3200" dirty="0" err="1" smtClean="0"/>
              <a:t>Дикор</a:t>
            </a:r>
            <a:r>
              <a:rPr lang="uk-UA" sz="3200" dirty="0" smtClean="0"/>
              <a:t> </a:t>
            </a:r>
            <a:r>
              <a:rPr lang="uk-UA" sz="3200" dirty="0" err="1" smtClean="0"/>
              <a:t>лонг</a:t>
            </a:r>
            <a:r>
              <a:rPr lang="uk-UA" sz="3200" dirty="0" smtClean="0"/>
              <a:t>, </a:t>
            </a:r>
            <a:r>
              <a:rPr lang="uk-UA" sz="3200" dirty="0" err="1" smtClean="0"/>
              <a:t>Изосорбид</a:t>
            </a:r>
            <a:endParaRPr lang="uk-UA" sz="3200" dirty="0" smtClean="0"/>
          </a:p>
          <a:p>
            <a:r>
              <a:rPr lang="uk-UA" sz="3200" dirty="0" err="1" smtClean="0"/>
              <a:t>Фармадипін</a:t>
            </a:r>
            <a:r>
              <a:rPr lang="uk-UA" sz="3200" dirty="0" smtClean="0"/>
              <a:t> краплі </a:t>
            </a:r>
          </a:p>
          <a:p>
            <a:r>
              <a:rPr lang="uk-UA" sz="3200" dirty="0" smtClean="0"/>
              <a:t>Корвалол, Валокордин, </a:t>
            </a:r>
            <a:r>
              <a:rPr lang="uk-UA" sz="3200" dirty="0" err="1" smtClean="0"/>
              <a:t>Корвалмент</a:t>
            </a:r>
            <a:endParaRPr lang="uk-UA" sz="3200" dirty="0" smtClean="0"/>
          </a:p>
          <a:p>
            <a:r>
              <a:rPr lang="uk-UA" sz="3200" dirty="0" err="1" smtClean="0"/>
              <a:t>Бісопролол</a:t>
            </a:r>
            <a:endParaRPr lang="uk-UA" sz="3200" dirty="0" smtClean="0"/>
          </a:p>
          <a:p>
            <a:r>
              <a:rPr lang="uk-UA" sz="3200" dirty="0" smtClean="0"/>
              <a:t>Р-н Магнію сульфату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852" y="3134185"/>
            <a:ext cx="4071347" cy="31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5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178</TotalTime>
  <Words>272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ПЕРСОНАЛЬНА АПТЕЧКА</vt:lpstr>
      <vt:lpstr>Групи лікарських засобів</vt:lpstr>
      <vt:lpstr>Перевязувальні засоби та медичні вироби</vt:lpstr>
      <vt:lpstr>ДЕЗІНФЕКУЮЧІ ЗАСОБИ</vt:lpstr>
      <vt:lpstr>Ранозагоювальні та протиопікові препарати  1. Пантестин-Дарниця гель 2. Левомеколь мазь 3. Мефенат мазь   </vt:lpstr>
      <vt:lpstr>Протибольові препарати  А. Загальної дії  1. Но-шпа 2. Реналган, дексалгін 3. Спазмалгон  Б. При головному болі – Цитрамон, Ибупрофен    ( Нурофен)  В. При болях в спині, суглобах – Кетонал, Нурофен, Дексалгін, Німесулід.</vt:lpstr>
      <vt:lpstr>Жарознижувальні  та протизастудні   засоби  1. Парацетамол 2. Мефенамінова кіслота 3. Комплексні препарати: Флюколд, Астроцітрон, Грипго та ін.  4. Назоферон або Інтерферон (Лаферобіон)    </vt:lpstr>
      <vt:lpstr>Протиалергійні препарати  1. Алерзін краплі 2. Роліноз  табл. (цитерізін)  3. Супрастин амп.  Для місцевого застосування:  1. Мазь Гідрокортизонова  2. Псіло-бальзам</vt:lpstr>
      <vt:lpstr>Серцево-судинні препарати</vt:lpstr>
      <vt:lpstr>Розлади шлунково-кішкового тракту </vt:lpstr>
      <vt:lpstr>Ліки при захворюваннях вуха, горла та носа</vt:lpstr>
      <vt:lpstr>Індивідуальні лікарськи засоби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 АПТЕЧКА</dc:title>
  <dc:creator>Valeriy 1958</dc:creator>
  <cp:lastModifiedBy>Пользователь Windows</cp:lastModifiedBy>
  <cp:revision>33</cp:revision>
  <dcterms:created xsi:type="dcterms:W3CDTF">2021-04-27T17:50:28Z</dcterms:created>
  <dcterms:modified xsi:type="dcterms:W3CDTF">2022-03-09T08:21:38Z</dcterms:modified>
</cp:coreProperties>
</file>