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11" r:id="rId4"/>
    <p:sldId id="261" r:id="rId5"/>
    <p:sldId id="280" r:id="rId6"/>
    <p:sldId id="277" r:id="rId7"/>
    <p:sldId id="263" r:id="rId8"/>
    <p:sldId id="264" r:id="rId9"/>
    <p:sldId id="265" r:id="rId10"/>
    <p:sldId id="266" r:id="rId11"/>
    <p:sldId id="300" r:id="rId12"/>
    <p:sldId id="301" r:id="rId13"/>
    <p:sldId id="302" r:id="rId14"/>
    <p:sldId id="303" r:id="rId15"/>
    <p:sldId id="306" r:id="rId16"/>
    <p:sldId id="304" r:id="rId17"/>
    <p:sldId id="283" r:id="rId18"/>
    <p:sldId id="267" r:id="rId19"/>
    <p:sldId id="284" r:id="rId20"/>
    <p:sldId id="285" r:id="rId21"/>
    <p:sldId id="268" r:id="rId22"/>
    <p:sldId id="269" r:id="rId23"/>
    <p:sldId id="270" r:id="rId24"/>
    <p:sldId id="286" r:id="rId25"/>
    <p:sldId id="271" r:id="rId26"/>
    <p:sldId id="287" r:id="rId27"/>
    <p:sldId id="272" r:id="rId28"/>
    <p:sldId id="290" r:id="rId29"/>
    <p:sldId id="273" r:id="rId30"/>
    <p:sldId id="275" r:id="rId31"/>
    <p:sldId id="292" r:id="rId32"/>
    <p:sldId id="274" r:id="rId33"/>
    <p:sldId id="295" r:id="rId34"/>
    <p:sldId id="297" r:id="rId35"/>
    <p:sldId id="294" r:id="rId36"/>
    <p:sldId id="296" r:id="rId37"/>
    <p:sldId id="293" r:id="rId38"/>
    <p:sldId id="299" r:id="rId39"/>
    <p:sldId id="298" r:id="rId40"/>
    <p:sldId id="291" r:id="rId41"/>
    <p:sldId id="309" r:id="rId42"/>
    <p:sldId id="307" r:id="rId43"/>
    <p:sldId id="308" r:id="rId44"/>
    <p:sldId id="31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4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9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4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1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8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9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6000" t="-1000" r="-29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735" y="5633864"/>
            <a:ext cx="5688632" cy="12241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Домедична</a:t>
            </a:r>
            <a:r>
              <a:rPr lang="uk-UA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допомога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«Твої руки можуть врятувати життя»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victrum\Desktop\Кровотеч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24736" cy="61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24644"/>
            <a:ext cx="4104456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Артеріальна кровотеча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9077" y="2257604"/>
            <a:ext cx="3960440" cy="451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Венозна кровотеча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97" y="4363202"/>
            <a:ext cx="3960440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Капілярна кровотеча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 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порушенні</a:t>
            </a:r>
            <a:r>
              <a:rPr lang="ru-RU" sz="2400" dirty="0"/>
              <a:t> </a:t>
            </a:r>
            <a:r>
              <a:rPr lang="ru-RU" sz="2400" dirty="0" err="1"/>
              <a:t>цілісності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 і </a:t>
            </a:r>
            <a:r>
              <a:rPr lang="ru-RU" sz="2400" dirty="0" err="1"/>
              <a:t>глибоко</a:t>
            </a:r>
            <a:r>
              <a:rPr lang="ru-RU" sz="2400" dirty="0"/>
              <a:t> </a:t>
            </a:r>
            <a:r>
              <a:rPr lang="ru-RU" sz="2400" dirty="0" err="1" smtClean="0"/>
              <a:t>розташованих</a:t>
            </a:r>
            <a:r>
              <a:rPr lang="ru-RU" sz="2400" dirty="0" smtClean="0"/>
              <a:t> тканин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обробити</a:t>
            </a:r>
            <a:r>
              <a:rPr lang="ru-RU" sz="2400" dirty="0"/>
              <a:t> </a:t>
            </a:r>
            <a:r>
              <a:rPr lang="ru-RU" sz="2400" dirty="0" err="1"/>
              <a:t>шкіру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рани </a:t>
            </a:r>
            <a:r>
              <a:rPr lang="ru-RU" sz="2400" dirty="0" err="1" smtClean="0"/>
              <a:t>розчином</a:t>
            </a:r>
            <a:r>
              <a:rPr lang="ru-RU" sz="2400" dirty="0" smtClean="0"/>
              <a:t> спиртом, </a:t>
            </a:r>
            <a:r>
              <a:rPr lang="ru-RU" sz="2400" dirty="0" err="1" smtClean="0"/>
              <a:t>бетадином</a:t>
            </a:r>
            <a:r>
              <a:rPr lang="ru-RU" sz="2400" dirty="0" smtClean="0"/>
              <a:t>. </a:t>
            </a:r>
            <a:r>
              <a:rPr lang="ru-RU" sz="2400" dirty="0"/>
              <a:t>Не </a:t>
            </a:r>
            <a:r>
              <a:rPr lang="ru-RU" sz="2400" dirty="0" err="1"/>
              <a:t>рекомендується</a:t>
            </a:r>
            <a:r>
              <a:rPr lang="ru-RU" sz="2400" dirty="0"/>
              <a:t> </a:t>
            </a:r>
            <a:r>
              <a:rPr lang="ru-RU" sz="2400" dirty="0" err="1"/>
              <a:t>промивати</a:t>
            </a:r>
            <a:r>
              <a:rPr lang="ru-RU" sz="2400" dirty="0"/>
              <a:t> рану водою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 smtClean="0"/>
              <a:t>дезінфікуючим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розчином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рани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накласти</a:t>
            </a:r>
            <a:r>
              <a:rPr lang="ru-RU" sz="2400" dirty="0"/>
              <a:t> </a:t>
            </a:r>
            <a:r>
              <a:rPr lang="ru-RU" sz="2400" dirty="0" err="1"/>
              <a:t>асептичну</a:t>
            </a:r>
            <a:r>
              <a:rPr lang="ru-RU" sz="2400" dirty="0"/>
              <a:t> </a:t>
            </a:r>
            <a:r>
              <a:rPr lang="ru-RU" sz="2400" dirty="0" err="1"/>
              <a:t>пов'язку</a:t>
            </a:r>
            <a:r>
              <a:rPr lang="ru-RU" sz="2400" dirty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!!!!</a:t>
            </a:r>
            <a:r>
              <a:rPr lang="ru-RU" sz="2400" b="1" dirty="0" err="1" smtClean="0">
                <a:solidFill>
                  <a:srgbClr val="FF0000"/>
                </a:solidFill>
              </a:rPr>
              <a:t>Пов'язка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захищає</a:t>
            </a:r>
            <a:r>
              <a:rPr lang="ru-RU" sz="2400" b="1" dirty="0">
                <a:solidFill>
                  <a:srgbClr val="FF0000"/>
                </a:solidFill>
              </a:rPr>
              <a:t> рану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забруднення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інфікування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зменшує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біль</a:t>
            </a:r>
            <a:r>
              <a:rPr lang="ru-RU" sz="2400" b="1" dirty="0">
                <a:solidFill>
                  <a:srgbClr val="FF0000"/>
                </a:solidFill>
              </a:rPr>
              <a:t>, а </a:t>
            </a:r>
            <a:r>
              <a:rPr lang="ru-RU" sz="2400" b="1" dirty="0" err="1" smtClean="0">
                <a:solidFill>
                  <a:srgbClr val="FF0000"/>
                </a:solidFill>
              </a:rPr>
              <a:t>вигляд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перев'язаної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рани </a:t>
            </a:r>
            <a:r>
              <a:rPr lang="ru-RU" sz="2400" b="1" dirty="0" err="1">
                <a:solidFill>
                  <a:srgbClr val="FF0000"/>
                </a:solidFill>
              </a:rPr>
              <a:t>заспокоює</a:t>
            </a:r>
            <a:r>
              <a:rPr lang="ru-RU" sz="2400" b="1" dirty="0">
                <a:solidFill>
                  <a:srgbClr val="FF0000"/>
                </a:solidFill>
              </a:rPr>
              <a:t> хворого.</a:t>
            </a:r>
          </a:p>
        </p:txBody>
      </p:sp>
    </p:spTree>
    <p:extLst>
      <p:ext uri="{BB962C8B-B14F-4D97-AF65-F5344CB8AC3E}">
        <p14:creationId xmlns:p14="http://schemas.microsoft.com/office/powerpoint/2010/main" val="37443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746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Обробка</a:t>
            </a:r>
            <a:r>
              <a:rPr lang="ru-RU" sz="2400" b="1" dirty="0"/>
              <a:t> рани </a:t>
            </a:r>
            <a:r>
              <a:rPr lang="ru-RU" sz="2400" b="1" dirty="0" err="1"/>
              <a:t>потребує</a:t>
            </a:r>
            <a:r>
              <a:rPr lang="ru-RU" sz="2400" b="1" dirty="0"/>
              <a:t> </a:t>
            </a:r>
            <a:r>
              <a:rPr lang="ru-RU" sz="2400" b="1" dirty="0" err="1"/>
              <a:t>додержання</a:t>
            </a:r>
            <a:r>
              <a:rPr lang="ru-RU" sz="2400" b="1" dirty="0"/>
              <a:t> таких правил: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перед </a:t>
            </a:r>
            <a:r>
              <a:rPr lang="ru-RU" sz="2400" b="1" dirty="0" err="1">
                <a:solidFill>
                  <a:srgbClr val="FF0000"/>
                </a:solidFill>
              </a:rPr>
              <a:t>обробкою</a:t>
            </a:r>
            <a:r>
              <a:rPr lang="ru-RU" sz="2400" b="1" dirty="0">
                <a:solidFill>
                  <a:srgbClr val="FF0000"/>
                </a:solidFill>
              </a:rPr>
              <a:t> рани </a:t>
            </a:r>
            <a:r>
              <a:rPr lang="ru-RU" sz="2400" b="1" dirty="0" err="1">
                <a:solidFill>
                  <a:srgbClr val="FF0000"/>
                </a:solidFill>
              </a:rPr>
              <a:t>необхідно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помити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руки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поряд</a:t>
            </a:r>
            <a:r>
              <a:rPr lang="ru-RU" sz="2400" b="1" dirty="0"/>
              <a:t> </a:t>
            </a:r>
            <a:r>
              <a:rPr lang="ru-RU" sz="2400" b="1" dirty="0" err="1"/>
              <a:t>немає</a:t>
            </a:r>
            <a:r>
              <a:rPr lang="ru-RU" sz="2400" b="1" dirty="0"/>
              <a:t> води,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endParaRPr lang="ru-RU" sz="2400" b="1" dirty="0"/>
          </a:p>
          <a:p>
            <a:pPr algn="ctr"/>
            <a:r>
              <a:rPr lang="ru-RU" sz="2400" b="1" dirty="0" err="1"/>
              <a:t>протерти</a:t>
            </a:r>
            <a:r>
              <a:rPr lang="ru-RU" sz="2400" b="1" dirty="0"/>
              <a:t> спиртом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smtClean="0"/>
              <a:t>антисептиком);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невеликі</a:t>
            </a:r>
            <a:r>
              <a:rPr lang="ru-RU" sz="2000" b="1" dirty="0"/>
              <a:t> </a:t>
            </a:r>
            <a:r>
              <a:rPr lang="ru-RU" sz="2000" b="1" dirty="0" err="1"/>
              <a:t>поранення</a:t>
            </a:r>
            <a:r>
              <a:rPr lang="ru-RU" sz="2000" b="1" dirty="0"/>
              <a:t>, </a:t>
            </a:r>
            <a:r>
              <a:rPr lang="ru-RU" sz="2000" b="1" dirty="0" err="1"/>
              <a:t>садна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обробки</a:t>
            </a:r>
            <a:r>
              <a:rPr lang="ru-RU" sz="2000" b="1" dirty="0"/>
              <a:t> </a:t>
            </a:r>
            <a:r>
              <a:rPr lang="ru-RU" sz="2000" b="1" dirty="0" err="1"/>
              <a:t>шкіри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них </a:t>
            </a:r>
            <a:r>
              <a:rPr lang="ru-RU" sz="2000" b="1" dirty="0" err="1"/>
              <a:t>настойкою</a:t>
            </a:r>
            <a:r>
              <a:rPr lang="ru-RU" sz="2000" b="1" dirty="0"/>
              <a:t> </a:t>
            </a:r>
            <a:r>
              <a:rPr lang="ru-RU" sz="2000" b="1" dirty="0" smtClean="0"/>
              <a:t>1% йоду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/>
              <a:t>перекисом</a:t>
            </a:r>
            <a:r>
              <a:rPr lang="ru-RU" sz="2000" b="1" dirty="0"/>
              <a:t> </a:t>
            </a:r>
            <a:r>
              <a:rPr lang="ru-RU" sz="2000" b="1" dirty="0" err="1"/>
              <a:t>водню</a:t>
            </a:r>
            <a:r>
              <a:rPr lang="ru-RU" sz="2000" b="1" dirty="0"/>
              <a:t> </a:t>
            </a:r>
            <a:r>
              <a:rPr lang="ru-RU" sz="2000" b="1" dirty="0" err="1"/>
              <a:t>заклеюють</a:t>
            </a:r>
            <a:r>
              <a:rPr lang="ru-RU" sz="2000" b="1" dirty="0"/>
              <a:t> </a:t>
            </a:r>
            <a:r>
              <a:rPr lang="ru-RU" sz="2000" b="1" dirty="0" err="1"/>
              <a:t>лейкопластиром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медичним</a:t>
            </a:r>
            <a:r>
              <a:rPr lang="ru-RU" sz="2000" b="1" dirty="0"/>
              <a:t> </a:t>
            </a:r>
            <a:r>
              <a:rPr lang="ru-RU" sz="2000" b="1" dirty="0" err="1"/>
              <a:t>клеєм</a:t>
            </a:r>
            <a:r>
              <a:rPr lang="ru-RU" sz="2000" b="1" dirty="0"/>
              <a:t> БФ-6</a:t>
            </a:r>
            <a:r>
              <a:rPr lang="ru-RU" sz="2000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не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видаляти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ран </a:t>
            </a:r>
            <a:r>
              <a:rPr lang="ru-RU" sz="2000" b="1" dirty="0" err="1"/>
              <a:t>сторонні</a:t>
            </a:r>
            <a:r>
              <a:rPr lang="ru-RU" sz="2000" b="1" dirty="0"/>
              <a:t> </a:t>
            </a:r>
            <a:r>
              <a:rPr lang="ru-RU" sz="2000" b="1" dirty="0" err="1"/>
              <a:t>тіла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бруд</a:t>
            </a:r>
            <a:r>
              <a:rPr lang="ru-RU" sz="2000" b="1" dirty="0"/>
              <a:t>, тому,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пошкодити</a:t>
            </a:r>
            <a:r>
              <a:rPr lang="ru-RU" sz="2000" b="1" dirty="0"/>
              <a:t> </a:t>
            </a:r>
            <a:r>
              <a:rPr lang="ru-RU" sz="2000" b="1" dirty="0" err="1"/>
              <a:t>судини</a:t>
            </a:r>
            <a:r>
              <a:rPr lang="ru-RU" sz="2000" b="1" dirty="0"/>
              <a:t> і </a:t>
            </a:r>
            <a:r>
              <a:rPr lang="ru-RU" sz="2000" b="1" dirty="0" err="1"/>
              <a:t>викликати</a:t>
            </a:r>
            <a:r>
              <a:rPr lang="ru-RU" sz="2000" b="1" dirty="0"/>
              <a:t> </a:t>
            </a:r>
            <a:r>
              <a:rPr lang="ru-RU" sz="2000" b="1" dirty="0" err="1"/>
              <a:t>кровотечу</a:t>
            </a:r>
            <a:r>
              <a:rPr lang="ru-RU" sz="2000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шкіру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рани </a:t>
            </a:r>
            <a:r>
              <a:rPr lang="ru-RU" sz="2000" b="1" dirty="0" err="1"/>
              <a:t>протирають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країв</a:t>
            </a:r>
            <a:r>
              <a:rPr lang="ru-RU" sz="2000" b="1" dirty="0"/>
              <a:t> до </a:t>
            </a:r>
            <a:r>
              <a:rPr lang="ru-RU" sz="2000" b="1" dirty="0" err="1"/>
              <a:t>периферії</a:t>
            </a:r>
            <a:r>
              <a:rPr lang="ru-RU" sz="2000" b="1" dirty="0"/>
              <a:t> </a:t>
            </a:r>
            <a:r>
              <a:rPr lang="ru-RU" sz="2000" b="1" dirty="0" err="1"/>
              <a:t>шматочком</a:t>
            </a:r>
            <a:r>
              <a:rPr lang="ru-RU" sz="2000" b="1" dirty="0"/>
              <a:t> </a:t>
            </a:r>
            <a:r>
              <a:rPr lang="ru-RU" sz="2000" b="1" dirty="0" err="1"/>
              <a:t>марлі</a:t>
            </a:r>
            <a:r>
              <a:rPr lang="ru-RU" sz="2000" b="1" dirty="0"/>
              <a:t>, бинта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вати</a:t>
            </a:r>
            <a:r>
              <a:rPr lang="ru-RU" sz="2000" b="1" dirty="0"/>
              <a:t>, яка </a:t>
            </a:r>
            <a:r>
              <a:rPr lang="ru-RU" sz="2000" b="1" dirty="0" err="1"/>
              <a:t>змочена</a:t>
            </a:r>
            <a:r>
              <a:rPr lang="ru-RU" sz="2000" b="1" dirty="0"/>
              <a:t> спиртом, </a:t>
            </a:r>
            <a:r>
              <a:rPr lang="ru-RU" sz="2000" b="1" dirty="0" err="1"/>
              <a:t>спиртовим</a:t>
            </a:r>
            <a:r>
              <a:rPr lang="ru-RU" sz="2000" b="1" dirty="0"/>
              <a:t> </a:t>
            </a:r>
            <a:r>
              <a:rPr lang="ru-RU" sz="2000" b="1" dirty="0" err="1"/>
              <a:t>розчином</a:t>
            </a:r>
            <a:r>
              <a:rPr lang="ru-RU" sz="2000" b="1" dirty="0"/>
              <a:t> </a:t>
            </a:r>
            <a:r>
              <a:rPr lang="ru-RU" sz="2000" b="1" dirty="0" smtClean="0"/>
              <a:t>1% йоду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із</a:t>
            </a:r>
            <a:r>
              <a:rPr lang="ru-RU" sz="2000" b="1" dirty="0"/>
              <a:t> бинта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індивідуального</a:t>
            </a:r>
            <a:r>
              <a:rPr lang="ru-RU" sz="2000" b="1" dirty="0"/>
              <a:t> пакета </a:t>
            </a:r>
            <a:r>
              <a:rPr lang="ru-RU" sz="2000" b="1" dirty="0" err="1"/>
              <a:t>зробити</a:t>
            </a:r>
            <a:r>
              <a:rPr lang="ru-RU" sz="2000" b="1" dirty="0"/>
              <a:t> салфетку такого </a:t>
            </a:r>
            <a:r>
              <a:rPr lang="ru-RU" sz="2000" b="1" dirty="0" err="1"/>
              <a:t>розміру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вона </a:t>
            </a:r>
            <a:r>
              <a:rPr lang="ru-RU" sz="2000" b="1" dirty="0" err="1"/>
              <a:t>закривала</a:t>
            </a:r>
            <a:r>
              <a:rPr lang="ru-RU" sz="2000" b="1" dirty="0"/>
              <a:t> </a:t>
            </a:r>
            <a:r>
              <a:rPr lang="ru-RU" sz="2000" b="1" dirty="0" err="1"/>
              <a:t>усю</a:t>
            </a:r>
            <a:r>
              <a:rPr lang="ru-RU" sz="2000" b="1" dirty="0"/>
              <a:t> рану, </a:t>
            </a:r>
            <a:r>
              <a:rPr lang="ru-RU" sz="2000" b="1" dirty="0" err="1"/>
              <a:t>накласти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на </a:t>
            </a:r>
            <a:r>
              <a:rPr lang="ru-RU" sz="2000" b="1" dirty="0" err="1"/>
              <a:t>раневу</a:t>
            </a:r>
            <a:r>
              <a:rPr lang="ru-RU" sz="2000" b="1" dirty="0"/>
              <a:t> </a:t>
            </a:r>
            <a:r>
              <a:rPr lang="ru-RU" sz="2000" b="1" dirty="0" err="1"/>
              <a:t>поверхню</a:t>
            </a:r>
            <a:r>
              <a:rPr lang="ru-RU" sz="2000" b="1" dirty="0"/>
              <a:t>, </a:t>
            </a:r>
            <a:r>
              <a:rPr lang="ru-RU" sz="2000" b="1" dirty="0" err="1"/>
              <a:t>забинтувати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приклеїти</a:t>
            </a:r>
            <a:r>
              <a:rPr lang="ru-RU" sz="2000" b="1" dirty="0"/>
              <a:t> </a:t>
            </a:r>
            <a:r>
              <a:rPr lang="ru-RU" sz="2000" b="1" dirty="0" err="1"/>
              <a:t>смужками</a:t>
            </a:r>
            <a:r>
              <a:rPr lang="ru-RU" sz="2000" b="1" dirty="0"/>
              <a:t> </a:t>
            </a:r>
            <a:r>
              <a:rPr lang="ru-RU" sz="2000" b="1" dirty="0" err="1"/>
              <a:t>лейкопластиру</a:t>
            </a:r>
            <a:r>
              <a:rPr lang="ru-RU" sz="2000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якщо</a:t>
            </a:r>
            <a:r>
              <a:rPr lang="ru-RU" sz="2000" b="1" dirty="0"/>
              <a:t> в </a:t>
            </a:r>
            <a:r>
              <a:rPr lang="ru-RU" sz="2000" b="1" dirty="0" err="1"/>
              <a:t>рані</a:t>
            </a:r>
            <a:r>
              <a:rPr lang="ru-RU" sz="2000" b="1" dirty="0"/>
              <a:t> видно </a:t>
            </a:r>
            <a:r>
              <a:rPr lang="ru-RU" sz="2000" b="1" dirty="0" err="1"/>
              <a:t>внутрішні</a:t>
            </a:r>
            <a:r>
              <a:rPr lang="ru-RU" sz="2000" b="1" dirty="0"/>
              <a:t> </a:t>
            </a:r>
            <a:r>
              <a:rPr lang="ru-RU" sz="2000" b="1" dirty="0" err="1"/>
              <a:t>органи</a:t>
            </a:r>
            <a:r>
              <a:rPr lang="ru-RU" sz="2000" b="1" dirty="0"/>
              <a:t>, </a:t>
            </a:r>
            <a:r>
              <a:rPr lang="ru-RU" sz="2000" b="1" dirty="0" err="1"/>
              <a:t>мозок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сухожилля</a:t>
            </a:r>
            <a:r>
              <a:rPr lang="ru-RU" sz="2000" b="1" dirty="0"/>
              <a:t>,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акуратно</a:t>
            </a:r>
            <a:r>
              <a:rPr lang="ru-RU" sz="2000" b="1" dirty="0"/>
              <a:t> </a:t>
            </a:r>
            <a:r>
              <a:rPr lang="ru-RU" sz="2000" b="1" dirty="0" err="1"/>
              <a:t>накласти</a:t>
            </a:r>
            <a:r>
              <a:rPr lang="ru-RU" sz="2000" b="1" dirty="0"/>
              <a:t> </a:t>
            </a:r>
            <a:r>
              <a:rPr lang="ru-RU" sz="2000" b="1" dirty="0" err="1"/>
              <a:t>стерильну</a:t>
            </a:r>
            <a:r>
              <a:rPr lang="ru-RU" sz="2000" b="1" dirty="0"/>
              <a:t> </a:t>
            </a:r>
            <a:r>
              <a:rPr lang="ru-RU" sz="2000" b="1" dirty="0" err="1"/>
              <a:t>пов'язку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до рани не </a:t>
            </a:r>
            <a:r>
              <a:rPr lang="ru-RU" sz="2000" b="1" dirty="0" err="1"/>
              <a:t>потрапила</a:t>
            </a:r>
            <a:r>
              <a:rPr lang="ru-RU" sz="2000" b="1" dirty="0"/>
              <a:t> </a:t>
            </a:r>
            <a:r>
              <a:rPr lang="ru-RU" sz="2000" b="1" dirty="0" err="1"/>
              <a:t>інфекція</a:t>
            </a:r>
            <a:r>
              <a:rPr lang="ru-RU" sz="2000" b="1" dirty="0"/>
              <a:t>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краще</a:t>
            </a:r>
            <a:r>
              <a:rPr lang="ru-RU" sz="2000" b="1" dirty="0"/>
              <a:t> </a:t>
            </a:r>
            <a:r>
              <a:rPr lang="ru-RU" sz="2000" b="1" dirty="0" err="1"/>
              <a:t>накрити</a:t>
            </a:r>
            <a:r>
              <a:rPr lang="ru-RU" sz="2000" b="1" dirty="0"/>
              <a:t> рану </a:t>
            </a:r>
            <a:r>
              <a:rPr lang="ru-RU" sz="2000" b="1" dirty="0" err="1"/>
              <a:t>стерильним</a:t>
            </a:r>
            <a:r>
              <a:rPr lang="ru-RU" sz="2000" b="1" dirty="0"/>
              <a:t> </a:t>
            </a:r>
            <a:r>
              <a:rPr lang="ru-RU" sz="2000" b="1" dirty="0" err="1"/>
              <a:t>матеріалом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6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082" y="5331320"/>
            <a:ext cx="9102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Серветки</a:t>
            </a:r>
            <a:r>
              <a:rPr lang="ru-RU" sz="2000" b="1" dirty="0"/>
              <a:t> </a:t>
            </a:r>
            <a:r>
              <a:rPr lang="ru-RU" sz="2000" b="1" dirty="0" err="1"/>
              <a:t>стерильні</a:t>
            </a:r>
            <a:r>
              <a:rPr lang="ru-RU" sz="2000" b="1" dirty="0"/>
              <a:t> 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складені</a:t>
            </a:r>
            <a:r>
              <a:rPr lang="ru-RU" sz="2000" b="1" dirty="0"/>
              <a:t> в </a:t>
            </a:r>
            <a:r>
              <a:rPr lang="ru-RU" sz="2000" b="1" dirty="0" err="1"/>
              <a:t>кілька</a:t>
            </a:r>
            <a:r>
              <a:rPr lang="ru-RU" sz="2000" b="1" dirty="0"/>
              <a:t> </a:t>
            </a:r>
            <a:r>
              <a:rPr lang="ru-RU" sz="2000" b="1" dirty="0" err="1"/>
              <a:t>шарів</a:t>
            </a:r>
            <a:r>
              <a:rPr lang="ru-RU" sz="2000" b="1" dirty="0"/>
              <a:t> </a:t>
            </a:r>
            <a:r>
              <a:rPr lang="ru-RU" sz="2000" b="1" dirty="0" err="1"/>
              <a:t>чотирикутні</a:t>
            </a:r>
            <a:r>
              <a:rPr lang="ru-RU" sz="2000" b="1" dirty="0"/>
              <a:t> шматки</a:t>
            </a:r>
          </a:p>
          <a:p>
            <a:r>
              <a:rPr lang="ru-RU" sz="2000" b="1" dirty="0" err="1"/>
              <a:t>марлі</a:t>
            </a:r>
            <a:r>
              <a:rPr lang="ru-RU" sz="2000" b="1" dirty="0"/>
              <a:t>, </a:t>
            </a:r>
            <a:r>
              <a:rPr lang="ru-RU" sz="2000" b="1" dirty="0" err="1"/>
              <a:t>упаковані</a:t>
            </a:r>
            <a:r>
              <a:rPr lang="ru-RU" sz="2000" b="1" dirty="0"/>
              <a:t> </a:t>
            </a:r>
            <a:r>
              <a:rPr lang="ru-RU" sz="2000" b="1" dirty="0" smtClean="0"/>
              <a:t>герметично.</a:t>
            </a:r>
            <a:endParaRPr lang="ru-RU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37115" r="29721" b="27547"/>
          <a:stretch/>
        </p:blipFill>
        <p:spPr bwMode="auto">
          <a:xfrm>
            <a:off x="4245399" y="2492896"/>
            <a:ext cx="4898601" cy="258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30452" r="27482" b="17763"/>
          <a:stretch/>
        </p:blipFill>
        <p:spPr bwMode="auto">
          <a:xfrm>
            <a:off x="6896" y="1916832"/>
            <a:ext cx="3990109" cy="2826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15719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Пакет </a:t>
            </a:r>
            <a:r>
              <a:rPr lang="ru-RU" sz="2000" b="1" dirty="0" err="1" smtClean="0"/>
              <a:t>перевязочний</a:t>
            </a:r>
            <a:r>
              <a:rPr lang="ru-RU" sz="2000" b="1" dirty="0" smtClean="0"/>
              <a:t> </a:t>
            </a:r>
            <a:r>
              <a:rPr lang="uk-UA" sz="2000" b="1" dirty="0" smtClean="0"/>
              <a:t>індивідуальний (стерильний) </a:t>
            </a:r>
            <a:r>
              <a:rPr lang="ru-RU" sz="2000" b="1" dirty="0" err="1" smtClean="0"/>
              <a:t>складається</a:t>
            </a:r>
            <a:r>
              <a:rPr lang="ru-RU" sz="2000" b="1" dirty="0" smtClean="0"/>
              <a:t> ватно-</a:t>
            </a:r>
            <a:r>
              <a:rPr lang="ru-RU" sz="2000" b="1" dirty="0" err="1" smtClean="0"/>
              <a:t>марлевої</a:t>
            </a:r>
            <a:r>
              <a:rPr lang="ru-RU" sz="2000" b="1" dirty="0" smtClean="0"/>
              <a:t> подушечки та </a:t>
            </a:r>
            <a:r>
              <a:rPr lang="ru-RU" sz="2000" b="1" dirty="0" err="1" smtClean="0"/>
              <a:t>еластичного</a:t>
            </a:r>
            <a:r>
              <a:rPr lang="ru-RU" sz="2000" b="1" dirty="0" smtClean="0"/>
              <a:t> бинта</a:t>
            </a:r>
            <a:endParaRPr lang="ru-RU" sz="2000" b="1" dirty="0"/>
          </a:p>
        </p:txBody>
      </p:sp>
      <p:pic>
        <p:nvPicPr>
          <p:cNvPr id="2050" name="Picture 2" descr="C:\Users\invictrum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1" y="419231"/>
            <a:ext cx="3503940" cy="285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victrum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8077"/>
            <a:ext cx="5307627" cy="170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victrum\Desktop\2c7cdccb995811e8ad9ba277665e4619_26d6f10bb49c11eb80dddf170c5e2e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92" y="178119"/>
            <a:ext cx="3109958" cy="310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4" t="27579" r="34073" b="19841"/>
          <a:stretch/>
        </p:blipFill>
        <p:spPr bwMode="auto">
          <a:xfrm>
            <a:off x="1907704" y="188640"/>
            <a:ext cx="4896544" cy="499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80" y="5264333"/>
            <a:ext cx="887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Губка </a:t>
            </a:r>
            <a:r>
              <a:rPr lang="ru-RU" b="1" dirty="0" err="1"/>
              <a:t>гемостатична</a:t>
            </a:r>
            <a:r>
              <a:rPr lang="ru-RU" b="1" dirty="0"/>
              <a:t> з </a:t>
            </a:r>
            <a:r>
              <a:rPr lang="ru-RU" b="1" dirty="0" err="1"/>
              <a:t>амбеном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до </a:t>
            </a:r>
            <a:r>
              <a:rPr lang="ru-RU" b="1" dirty="0" err="1"/>
              <a:t>засобів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впливають</a:t>
            </a:r>
            <a:r>
              <a:rPr lang="ru-RU" b="1" dirty="0"/>
              <a:t> на систему </a:t>
            </a:r>
            <a:r>
              <a:rPr lang="ru-RU" b="1" dirty="0" err="1"/>
              <a:t>згортання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 smtClean="0"/>
              <a:t>. </a:t>
            </a:r>
            <a:r>
              <a:rPr lang="ru-RU" b="1" dirty="0" err="1" smtClean="0"/>
              <a:t>Зупиняє</a:t>
            </a:r>
            <a:r>
              <a:rPr lang="ru-RU" b="1" dirty="0" smtClean="0"/>
              <a:t> </a:t>
            </a:r>
            <a:r>
              <a:rPr lang="ru-RU" b="1" dirty="0" err="1"/>
              <a:t>капілярні</a:t>
            </a:r>
            <a:r>
              <a:rPr lang="ru-RU" b="1" dirty="0"/>
              <a:t> і </a:t>
            </a:r>
            <a:r>
              <a:rPr lang="ru-RU" b="1" dirty="0" err="1"/>
              <a:t>паренхіматозні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6531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/>
              <a:t>Пов’язка</a:t>
            </a:r>
            <a:r>
              <a:rPr lang="ru-RU" b="1" dirty="0"/>
              <a:t> </a:t>
            </a:r>
            <a:r>
              <a:rPr lang="ru-RU" b="1" dirty="0" err="1"/>
              <a:t>оклюзійна</a:t>
            </a:r>
            <a:r>
              <a:rPr lang="ru-RU" b="1" dirty="0"/>
              <a:t> (</a:t>
            </a:r>
            <a:r>
              <a:rPr lang="ru-RU" b="1" dirty="0" err="1"/>
              <a:t>торакальна</a:t>
            </a:r>
            <a:r>
              <a:rPr lang="ru-RU" b="1" dirty="0"/>
              <a:t> </a:t>
            </a:r>
            <a:r>
              <a:rPr lang="ru-RU" b="1" dirty="0" err="1"/>
              <a:t>грудна</a:t>
            </a:r>
            <a:r>
              <a:rPr lang="ru-RU" b="1" dirty="0"/>
              <a:t> </a:t>
            </a:r>
            <a:r>
              <a:rPr lang="ru-RU" b="1" dirty="0" err="1"/>
              <a:t>наліпка</a:t>
            </a:r>
            <a:r>
              <a:rPr lang="ru-RU" b="1" dirty="0"/>
              <a:t>)</a:t>
            </a:r>
          </a:p>
          <a:p>
            <a:pPr fontAlgn="base"/>
            <a:r>
              <a:rPr lang="ru-RU" b="1" dirty="0" err="1"/>
              <a:t>Призначена</a:t>
            </a:r>
            <a:r>
              <a:rPr lang="ru-RU" b="1" dirty="0"/>
              <a:t> для </a:t>
            </a:r>
            <a:r>
              <a:rPr lang="ru-RU" b="1" dirty="0" err="1"/>
              <a:t>використання</a:t>
            </a:r>
            <a:r>
              <a:rPr lang="ru-RU" b="1" dirty="0"/>
              <a:t> при </a:t>
            </a:r>
            <a:r>
              <a:rPr lang="ru-RU" b="1" dirty="0" err="1"/>
              <a:t>зовнішньому</a:t>
            </a:r>
            <a:r>
              <a:rPr lang="ru-RU" b="1" dirty="0"/>
              <a:t> </a:t>
            </a:r>
            <a:r>
              <a:rPr lang="ru-RU" b="1" dirty="0" err="1"/>
              <a:t>відкритому</a:t>
            </a:r>
            <a:r>
              <a:rPr lang="ru-RU" b="1" dirty="0"/>
              <a:t> </a:t>
            </a:r>
            <a:r>
              <a:rPr lang="ru-RU" b="1" dirty="0" err="1"/>
              <a:t>пневмотораксі</a:t>
            </a:r>
            <a:r>
              <a:rPr lang="ru-RU" b="1" dirty="0"/>
              <a:t> для </a:t>
            </a:r>
            <a:r>
              <a:rPr lang="ru-RU" b="1" dirty="0" err="1"/>
              <a:t>перешкоджання</a:t>
            </a:r>
            <a:r>
              <a:rPr lang="ru-RU" b="1" dirty="0"/>
              <a:t> </a:t>
            </a:r>
            <a:r>
              <a:rPr lang="ru-RU" b="1" dirty="0" err="1"/>
              <a:t>потраплянню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в рану (</a:t>
            </a:r>
            <a:r>
              <a:rPr lang="ru-RU" b="1" dirty="0" err="1"/>
              <a:t>герметизації</a:t>
            </a:r>
            <a:r>
              <a:rPr lang="ru-RU" b="1" dirty="0"/>
              <a:t> </a:t>
            </a:r>
            <a:r>
              <a:rPr lang="ru-RU" b="1" dirty="0" err="1"/>
              <a:t>проникаючих</a:t>
            </a:r>
            <a:r>
              <a:rPr lang="ru-RU" b="1" dirty="0"/>
              <a:t> </a:t>
            </a:r>
            <a:r>
              <a:rPr lang="ru-RU" b="1" dirty="0" err="1"/>
              <a:t>поранень</a:t>
            </a:r>
            <a:r>
              <a:rPr lang="ru-RU" b="1" dirty="0"/>
              <a:t> </a:t>
            </a:r>
            <a:r>
              <a:rPr lang="ru-RU" b="1" dirty="0" err="1"/>
              <a:t>грудної</a:t>
            </a:r>
            <a:r>
              <a:rPr lang="ru-RU" b="1" dirty="0"/>
              <a:t> </a:t>
            </a:r>
            <a:r>
              <a:rPr lang="ru-RU" b="1" dirty="0" err="1"/>
              <a:t>клітки</a:t>
            </a:r>
            <a:r>
              <a:rPr lang="ru-RU" b="1" dirty="0"/>
              <a:t>) і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невідкладної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</a:t>
            </a:r>
            <a:r>
              <a:rPr lang="ru-RU" b="1" dirty="0" err="1"/>
              <a:t>потерпілим</a:t>
            </a:r>
            <a:r>
              <a:rPr lang="ru-RU" b="1" dirty="0"/>
              <a:t> у </a:t>
            </a:r>
            <a:r>
              <a:rPr lang="ru-RU" b="1" dirty="0" err="1"/>
              <a:t>цивільних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і </a:t>
            </a:r>
            <a:r>
              <a:rPr lang="ru-RU" b="1" dirty="0" err="1"/>
              <a:t>військовослужбовцям</a:t>
            </a:r>
            <a:r>
              <a:rPr lang="ru-RU" b="1" dirty="0"/>
              <a:t>.</a:t>
            </a:r>
          </a:p>
        </p:txBody>
      </p:sp>
      <p:pic>
        <p:nvPicPr>
          <p:cNvPr id="3074" name="Picture 2" descr="C:\Users\invictrum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7122"/>
            <a:ext cx="5080347" cy="461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victrum\Desktop\133456.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081814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victrum\Desktop\20-3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332656"/>
            <a:ext cx="7768747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7488831" cy="8640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Зупинка кровотечі з сонної артерії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nvictrum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34257" cy="436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9402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</a:rPr>
              <a:t>Домедична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допомога</a:t>
            </a:r>
            <a:r>
              <a:rPr lang="ru-RU" sz="2800" b="1" dirty="0" smtClean="0">
                <a:solidFill>
                  <a:srgbClr val="FF0000"/>
                </a:solidFill>
              </a:rPr>
              <a:t>»–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проведення</a:t>
            </a:r>
            <a:r>
              <a:rPr lang="ru-RU" sz="2800" b="1" dirty="0" smtClean="0"/>
              <a:t> особами та </a:t>
            </a:r>
            <a:r>
              <a:rPr lang="ru-RU" sz="2800" b="1" dirty="0" err="1" smtClean="0"/>
              <a:t>працівниками</a:t>
            </a:r>
            <a:r>
              <a:rPr lang="ru-RU" sz="2800" b="1" dirty="0" smtClean="0"/>
              <a:t> без </a:t>
            </a:r>
            <a:r>
              <a:rPr lang="ru-RU" sz="2800" b="1" dirty="0" err="1" smtClean="0"/>
              <a:t>медичної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невідкладних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заходів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місці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події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прибуття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працівників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екстреної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допомоги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спрямовані</a:t>
            </a:r>
            <a:r>
              <a:rPr lang="ru-RU" sz="2800" b="1" dirty="0" smtClean="0"/>
              <a:t> на: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u="sng" dirty="0" err="1" smtClean="0">
                <a:solidFill>
                  <a:srgbClr val="C00000"/>
                </a:solidFill>
              </a:rPr>
              <a:t>врятування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u="sng" dirty="0" err="1" smtClean="0">
                <a:solidFill>
                  <a:srgbClr val="C00000"/>
                </a:solidFill>
              </a:rPr>
              <a:t>збереження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життя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людини</a:t>
            </a:r>
            <a:r>
              <a:rPr lang="ru-RU" sz="2800" b="1" u="sng" dirty="0" smtClean="0">
                <a:solidFill>
                  <a:srgbClr val="C00000"/>
                </a:solidFill>
              </a:rPr>
              <a:t> у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невідкладному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стані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u="sng" dirty="0" err="1" smtClean="0">
                <a:solidFill>
                  <a:srgbClr val="C00000"/>
                </a:solidFill>
              </a:rPr>
              <a:t>Мінімізацію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наслідків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впливу</a:t>
            </a:r>
            <a:r>
              <a:rPr lang="ru-RU" sz="2800" b="1" u="sng" dirty="0" smtClean="0">
                <a:solidFill>
                  <a:srgbClr val="C00000"/>
                </a:solidFill>
              </a:rPr>
              <a:t> такого стану на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її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здоров’я</a:t>
            </a:r>
            <a:r>
              <a:rPr lang="ru-RU" sz="2800" b="1" u="sng" dirty="0" smtClean="0">
                <a:solidFill>
                  <a:srgbClr val="C00000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130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victrum\Desktop\27b963c4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79163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invictrum\Desktop\71_image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740314" cy="5945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victrum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4516"/>
            <a:ext cx="6799731" cy="444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21716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перевірити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прохідність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дихальних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шляхів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dirty="0"/>
              <a:t>В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постраждалий</a:t>
            </a:r>
            <a:r>
              <a:rPr lang="ru-RU" sz="2400" dirty="0"/>
              <a:t> </a:t>
            </a:r>
            <a:r>
              <a:rPr lang="ru-RU" sz="2400" dirty="0" err="1"/>
              <a:t>притомний</a:t>
            </a:r>
            <a:r>
              <a:rPr lang="ru-RU" sz="2400" dirty="0"/>
              <a:t> і </a:t>
            </a:r>
            <a:r>
              <a:rPr lang="ru-RU" sz="2400" dirty="0" err="1"/>
              <a:t>розмовляє</a:t>
            </a:r>
            <a:r>
              <a:rPr lang="ru-RU" sz="2400" dirty="0"/>
              <a:t>,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крок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оминути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постраждалий</a:t>
            </a:r>
            <a:r>
              <a:rPr lang="ru-RU" sz="2400" dirty="0"/>
              <a:t> </a:t>
            </a:r>
            <a:r>
              <a:rPr lang="ru-RU" sz="2400" dirty="0" err="1"/>
              <a:t>непритомний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перевірити</a:t>
            </a:r>
            <a:r>
              <a:rPr lang="ru-RU" sz="2400" dirty="0"/>
              <a:t> і за потреби </a:t>
            </a:r>
            <a:r>
              <a:rPr lang="ru-RU" sz="2400" dirty="0" err="1"/>
              <a:t>очистити</a:t>
            </a:r>
            <a:r>
              <a:rPr lang="ru-RU" sz="2400" dirty="0"/>
              <a:t> </a:t>
            </a:r>
            <a:r>
              <a:rPr lang="ru-RU" sz="2400" dirty="0" err="1"/>
              <a:t>дихальні</a:t>
            </a:r>
            <a:r>
              <a:rPr lang="ru-RU" sz="2400" dirty="0"/>
              <a:t> шляхи, </a:t>
            </a:r>
            <a:r>
              <a:rPr lang="ru-RU" sz="2400" dirty="0" err="1"/>
              <a:t>відкривши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рот.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пам’ятати</a:t>
            </a:r>
            <a:r>
              <a:rPr lang="ru-RU" sz="2400" dirty="0"/>
              <a:t> про </a:t>
            </a:r>
            <a:r>
              <a:rPr lang="ru-RU" sz="2400" dirty="0" err="1"/>
              <a:t>необхідність</a:t>
            </a:r>
            <a:r>
              <a:rPr lang="ru-RU" sz="2400" dirty="0"/>
              <a:t> </a:t>
            </a:r>
            <a:r>
              <a:rPr lang="ru-RU" sz="2400" dirty="0" err="1"/>
              <a:t>стабілізації</a:t>
            </a:r>
            <a:r>
              <a:rPr lang="ru-RU" sz="2400" dirty="0"/>
              <a:t> </a:t>
            </a:r>
            <a:r>
              <a:rPr lang="ru-RU" sz="2400" dirty="0" err="1"/>
              <a:t>шийного</a:t>
            </a:r>
            <a:r>
              <a:rPr lang="ru-RU" sz="2400" dirty="0"/>
              <a:t> </a:t>
            </a:r>
            <a:r>
              <a:rPr lang="ru-RU" sz="2400" dirty="0" err="1"/>
              <a:t>відділу</a:t>
            </a:r>
            <a:r>
              <a:rPr lang="ru-RU" sz="2400" dirty="0"/>
              <a:t> хребта.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відкриття</a:t>
            </a:r>
            <a:r>
              <a:rPr lang="ru-RU" sz="2400" dirty="0"/>
              <a:t> рота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голова </a:t>
            </a:r>
            <a:r>
              <a:rPr lang="ru-RU" sz="2400" dirty="0" err="1"/>
              <a:t>постраждалого</a:t>
            </a:r>
            <a:r>
              <a:rPr lang="ru-RU" sz="2400" dirty="0"/>
              <a:t> не повинна </a:t>
            </a:r>
            <a:r>
              <a:rPr lang="ru-RU" sz="2400" dirty="0" err="1"/>
              <a:t>рухатись</a:t>
            </a:r>
            <a:r>
              <a:rPr lang="ru-RU" sz="2400" dirty="0"/>
              <a:t>; </a:t>
            </a:r>
          </a:p>
        </p:txBody>
      </p:sp>
      <p:pic>
        <p:nvPicPr>
          <p:cNvPr id="1026" name="Picture 2" descr="C:\Users\invictrum\Desktop\image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04158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25" y="3884744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3.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перевірити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наявність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дихання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вислуховуючи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його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власним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вухом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вуст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постраждалого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протягом</a:t>
            </a:r>
            <a:r>
              <a:rPr lang="ru-RU" sz="2400" b="1" dirty="0">
                <a:solidFill>
                  <a:srgbClr val="FF0000"/>
                </a:solidFill>
              </a:rPr>
              <a:t> 10 сек. </a:t>
            </a:r>
            <a:r>
              <a:rPr lang="ru-RU" sz="2400" dirty="0"/>
              <a:t>(у </a:t>
            </a:r>
            <a:r>
              <a:rPr lang="ru-RU" sz="2400" dirty="0" err="1"/>
              <a:t>нормі</a:t>
            </a:r>
            <a:r>
              <a:rPr lang="ru-RU" sz="2400" dirty="0"/>
              <a:t> за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повинно бути 2-4 </a:t>
            </a:r>
            <a:r>
              <a:rPr lang="ru-RU" sz="2400" dirty="0" err="1"/>
              <a:t>дихальних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). При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(0 </a:t>
            </a:r>
            <a:r>
              <a:rPr lang="ru-RU" sz="2400" dirty="0" err="1"/>
              <a:t>або</a:t>
            </a:r>
            <a:r>
              <a:rPr lang="ru-RU" sz="2400" dirty="0"/>
              <a:t> 1 </a:t>
            </a:r>
            <a:r>
              <a:rPr lang="ru-RU" sz="2400" dirty="0" err="1"/>
              <a:t>дихальний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за 10 сек.) </a:t>
            </a:r>
            <a:r>
              <a:rPr lang="ru-RU" sz="2400" dirty="0" err="1"/>
              <a:t>постраждалого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екстрено</a:t>
            </a:r>
            <a:r>
              <a:rPr lang="ru-RU" sz="2400" dirty="0"/>
              <a:t> </a:t>
            </a:r>
            <a:r>
              <a:rPr lang="ru-RU" sz="2400" dirty="0" err="1"/>
              <a:t>евакуювати</a:t>
            </a:r>
            <a:r>
              <a:rPr lang="ru-RU" sz="2400" dirty="0"/>
              <a:t> з транспортного </a:t>
            </a:r>
            <a:r>
              <a:rPr lang="ru-RU" sz="2400" dirty="0" err="1"/>
              <a:t>засобу</a:t>
            </a:r>
            <a:r>
              <a:rPr lang="ru-RU" sz="2400" dirty="0"/>
              <a:t> і </a:t>
            </a:r>
            <a:r>
              <a:rPr lang="ru-RU" sz="2400" dirty="0" err="1"/>
              <a:t>розпочати</a:t>
            </a:r>
            <a:r>
              <a:rPr lang="ru-RU" sz="2400" dirty="0"/>
              <a:t> </a:t>
            </a:r>
            <a:r>
              <a:rPr lang="ru-RU" sz="2400" dirty="0" err="1"/>
              <a:t>серцево-легеневу</a:t>
            </a:r>
            <a:r>
              <a:rPr lang="ru-RU" sz="2400" dirty="0"/>
              <a:t> </a:t>
            </a:r>
            <a:r>
              <a:rPr lang="ru-RU" sz="2400" dirty="0" err="1"/>
              <a:t>реанімацію</a:t>
            </a:r>
            <a:r>
              <a:rPr lang="ru-RU" sz="2400" dirty="0"/>
              <a:t>; </a:t>
            </a:r>
          </a:p>
        </p:txBody>
      </p:sp>
      <p:pic>
        <p:nvPicPr>
          <p:cNvPr id="2050" name="Picture 2" descr="C:\Users\invictrum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696"/>
            <a:ext cx="3861048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>4.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перевірити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наявність</a:t>
            </a:r>
            <a:r>
              <a:rPr lang="ru-RU" sz="2400" b="1" dirty="0">
                <a:solidFill>
                  <a:srgbClr val="FF0000"/>
                </a:solidFill>
              </a:rPr>
              <a:t> і частоту </a:t>
            </a:r>
            <a:r>
              <a:rPr lang="ru-RU" sz="2400" b="1" dirty="0" err="1">
                <a:solidFill>
                  <a:srgbClr val="FF0000"/>
                </a:solidFill>
              </a:rPr>
              <a:t>периферичного</a:t>
            </a:r>
            <a:r>
              <a:rPr lang="ru-RU" sz="2400" b="1" dirty="0">
                <a:solidFill>
                  <a:srgbClr val="FF0000"/>
                </a:solidFill>
              </a:rPr>
              <a:t> пульсу </a:t>
            </a:r>
            <a:r>
              <a:rPr lang="ru-RU" sz="2400" dirty="0"/>
              <a:t>(на </a:t>
            </a:r>
            <a:r>
              <a:rPr lang="ru-RU" sz="2400" dirty="0" err="1"/>
              <a:t>променевій</a:t>
            </a:r>
            <a:r>
              <a:rPr lang="ru-RU" sz="2400" dirty="0"/>
              <a:t> </a:t>
            </a:r>
            <a:r>
              <a:rPr lang="ru-RU" sz="2400" dirty="0" err="1"/>
              <a:t>артерії</a:t>
            </a:r>
            <a:r>
              <a:rPr lang="ru-RU" sz="2400" dirty="0"/>
              <a:t>) </a:t>
            </a:r>
            <a:r>
              <a:rPr lang="ru-RU" sz="2400" dirty="0" err="1"/>
              <a:t>протягом</a:t>
            </a:r>
            <a:r>
              <a:rPr lang="ru-RU" sz="2400" dirty="0"/>
              <a:t> 10 сек. Нормальна частота пульсу </a:t>
            </a:r>
            <a:r>
              <a:rPr lang="ru-RU" sz="2400" dirty="0" err="1"/>
              <a:t>від</a:t>
            </a:r>
            <a:r>
              <a:rPr lang="ru-RU" sz="2400" dirty="0"/>
              <a:t> 60 до 100 </a:t>
            </a:r>
            <a:r>
              <a:rPr lang="ru-RU" sz="2400" dirty="0" err="1"/>
              <a:t>ударів</a:t>
            </a:r>
            <a:r>
              <a:rPr lang="ru-RU" sz="2400" dirty="0"/>
              <a:t> за </a:t>
            </a:r>
            <a:r>
              <a:rPr lang="ru-RU" sz="2400" dirty="0" err="1"/>
              <a:t>хвилину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перевірки</a:t>
            </a:r>
            <a:r>
              <a:rPr lang="ru-RU" sz="2400" dirty="0"/>
              <a:t> пульсу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ретельно</a:t>
            </a:r>
            <a:r>
              <a:rPr lang="ru-RU" sz="2400" dirty="0"/>
              <a:t> </a:t>
            </a:r>
            <a:r>
              <a:rPr lang="ru-RU" sz="2400" dirty="0" err="1"/>
              <a:t>оглянути</a:t>
            </a:r>
            <a:r>
              <a:rPr lang="ru-RU" sz="2400" dirty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 у </a:t>
            </a:r>
            <a:r>
              <a:rPr lang="ru-RU" sz="2400" dirty="0" err="1"/>
              <a:t>салоні</a:t>
            </a:r>
            <a:r>
              <a:rPr lang="ru-RU" sz="2400" dirty="0"/>
              <a:t> транспортного </a:t>
            </a:r>
            <a:r>
              <a:rPr lang="ru-RU" sz="2400" dirty="0" err="1"/>
              <a:t>засобу</a:t>
            </a:r>
            <a:r>
              <a:rPr lang="ru-RU" sz="2400" dirty="0"/>
              <a:t> та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рани,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загрожувати</a:t>
            </a:r>
            <a:r>
              <a:rPr lang="ru-RU" sz="2400" dirty="0"/>
              <a:t> </a:t>
            </a:r>
            <a:r>
              <a:rPr lang="ru-RU" sz="2400" dirty="0" err="1"/>
              <a:t>життю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 </a:t>
            </a:r>
            <a:r>
              <a:rPr lang="ru-RU" sz="2400" dirty="0" err="1"/>
              <a:t>травми</a:t>
            </a:r>
            <a:r>
              <a:rPr lang="ru-RU" sz="2400" dirty="0"/>
              <a:t> </a:t>
            </a:r>
            <a:r>
              <a:rPr lang="ru-RU" sz="2400" dirty="0" err="1"/>
              <a:t>обличчя</a:t>
            </a:r>
            <a:r>
              <a:rPr lang="ru-RU" sz="2400" dirty="0"/>
              <a:t>: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заблокувати</a:t>
            </a:r>
            <a:r>
              <a:rPr lang="ru-RU" sz="2400" dirty="0"/>
              <a:t> </a:t>
            </a:r>
            <a:r>
              <a:rPr lang="ru-RU" sz="2400" dirty="0" err="1"/>
              <a:t>прохідність</a:t>
            </a:r>
            <a:r>
              <a:rPr lang="ru-RU" sz="2400" dirty="0"/>
              <a:t> </a:t>
            </a:r>
            <a:r>
              <a:rPr lang="ru-RU" sz="2400" dirty="0" err="1"/>
              <a:t>дихальних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; </a:t>
            </a:r>
            <a:r>
              <a:rPr lang="ru-RU" sz="2400" dirty="0" err="1"/>
              <a:t>травми</a:t>
            </a:r>
            <a:r>
              <a:rPr lang="ru-RU" sz="2400" dirty="0"/>
              <a:t> </a:t>
            </a:r>
            <a:r>
              <a:rPr lang="ru-RU" sz="2400" dirty="0" err="1"/>
              <a:t>грудної</a:t>
            </a:r>
            <a:r>
              <a:rPr lang="ru-RU" sz="2400" dirty="0"/>
              <a:t> </a:t>
            </a:r>
            <a:r>
              <a:rPr lang="ru-RU" sz="2400" dirty="0" err="1"/>
              <a:t>клітки</a:t>
            </a:r>
            <a:r>
              <a:rPr lang="ru-RU" sz="2400" dirty="0"/>
              <a:t>: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впливати</a:t>
            </a:r>
            <a:r>
              <a:rPr lang="ru-RU" sz="2400" dirty="0"/>
              <a:t> на </a:t>
            </a:r>
            <a:r>
              <a:rPr lang="ru-RU" sz="2400" dirty="0" err="1"/>
              <a:t>дихання</a:t>
            </a:r>
            <a:r>
              <a:rPr lang="ru-RU" sz="2400" dirty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; будь-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незначні</a:t>
            </a:r>
            <a:r>
              <a:rPr lang="ru-RU" sz="2400" dirty="0"/>
              <a:t>. </a:t>
            </a:r>
            <a:r>
              <a:rPr lang="ru-RU" sz="2400" dirty="0" err="1"/>
              <a:t>Накласти</a:t>
            </a:r>
            <a:r>
              <a:rPr lang="ru-RU" sz="2400" dirty="0"/>
              <a:t> </a:t>
            </a:r>
            <a:r>
              <a:rPr lang="ru-RU" sz="2400" dirty="0" err="1"/>
              <a:t>пов’язки</a:t>
            </a:r>
            <a:r>
              <a:rPr lang="ru-RU" sz="2400" dirty="0"/>
              <a:t> на </a:t>
            </a:r>
            <a:r>
              <a:rPr lang="ru-RU" sz="2400" dirty="0" err="1"/>
              <a:t>всі</a:t>
            </a:r>
            <a:r>
              <a:rPr lang="ru-RU" sz="2400" dirty="0"/>
              <a:t> рани;</a:t>
            </a:r>
          </a:p>
        </p:txBody>
      </p:sp>
    </p:spTree>
    <p:extLst>
      <p:ext uri="{BB962C8B-B14F-4D97-AF65-F5344CB8AC3E}">
        <p14:creationId xmlns:p14="http://schemas.microsoft.com/office/powerpoint/2010/main" val="3724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nvictrum\Desktop\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7" y="188640"/>
            <a:ext cx="3294966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928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Захистити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постраждалого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факторів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навколишнього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середовища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передусім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переохолодження</a:t>
            </a:r>
            <a:r>
              <a:rPr lang="ru-RU" sz="2400" b="1" dirty="0">
                <a:solidFill>
                  <a:srgbClr val="FF0000"/>
                </a:solidFill>
              </a:rPr>
              <a:t> (для </a:t>
            </a:r>
            <a:r>
              <a:rPr lang="ru-RU" sz="2400" b="1" dirty="0" err="1">
                <a:solidFill>
                  <a:srgbClr val="FF0000"/>
                </a:solidFill>
              </a:rPr>
              <a:t>цього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його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слід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накрити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термоковдрою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поліетиленовій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або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іншою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ковдрою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чи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одягом</a:t>
            </a:r>
            <a:r>
              <a:rPr lang="ru-RU" sz="2400" b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94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victrum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98428"/>
            <a:ext cx="4554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СЕРЦЕВО ЛЕГЕНЕВА РЕАНІМАЦІЯ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nvictrum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691276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Надавайте допомогу за умови, що це БЕЗПЕЧНО ДЛЯ ВАС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01" y="2563714"/>
            <a:ext cx="3147539" cy="1656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Зона небезпеки!!!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(під обстрілами)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2641" y="2563714"/>
            <a:ext cx="3033076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Зона умовної безпеки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5717" y="2563714"/>
            <a:ext cx="2952328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Безпечна зона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victrum\Desktop\img-UPfk_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950"/>
            <a:ext cx="7826469" cy="57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victrum\Desktop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676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088"/>
            <a:ext cx="9144000" cy="6658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Допомога</a:t>
            </a:r>
            <a:r>
              <a:rPr lang="ru-RU" sz="2400" b="1" dirty="0"/>
              <a:t> при переломах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1) </a:t>
            </a:r>
            <a:r>
              <a:rPr lang="ru-RU" b="1" dirty="0" err="1" smtClean="0">
                <a:solidFill>
                  <a:srgbClr val="FF0000"/>
                </a:solidFill>
              </a:rPr>
              <a:t>Якщо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b="1" dirty="0" err="1">
                <a:solidFill>
                  <a:srgbClr val="FF0000"/>
                </a:solidFill>
              </a:rPr>
              <a:t>постраждалого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ознаки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відкритого</a:t>
            </a:r>
            <a:r>
              <a:rPr lang="ru-RU" b="1" dirty="0">
                <a:solidFill>
                  <a:srgbClr val="FF0000"/>
                </a:solidFill>
              </a:rPr>
              <a:t> перелому:</a:t>
            </a:r>
          </a:p>
          <a:p>
            <a:r>
              <a:rPr lang="ru-RU" dirty="0"/>
              <a:t>а) </a:t>
            </a:r>
            <a:r>
              <a:rPr lang="ru-RU" dirty="0" err="1"/>
              <a:t>розрізати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над раною;</a:t>
            </a:r>
          </a:p>
          <a:p>
            <a:r>
              <a:rPr lang="ru-RU" dirty="0"/>
              <a:t>б)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стерильну</a:t>
            </a:r>
            <a:r>
              <a:rPr lang="ru-RU" dirty="0"/>
              <a:t>, </a:t>
            </a:r>
            <a:r>
              <a:rPr lang="ru-RU" dirty="0" err="1"/>
              <a:t>чисту</a:t>
            </a:r>
            <a:r>
              <a:rPr lang="ru-RU" dirty="0"/>
              <a:t> </a:t>
            </a:r>
            <a:r>
              <a:rPr lang="ru-RU" dirty="0" err="1"/>
              <a:t>пов’язку</a:t>
            </a:r>
            <a:r>
              <a:rPr lang="ru-RU" dirty="0"/>
              <a:t> на рану;</a:t>
            </a:r>
          </a:p>
          <a:p>
            <a:r>
              <a:rPr lang="ru-RU" dirty="0"/>
              <a:t>в)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постраждалому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(</a:t>
            </a:r>
            <a:r>
              <a:rPr lang="ru-RU" dirty="0" err="1"/>
              <a:t>таке</a:t>
            </a:r>
            <a:r>
              <a:rPr lang="ru-RU" dirty="0"/>
              <a:t>, яке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найменше</a:t>
            </a:r>
            <a:r>
              <a:rPr lang="ru-RU" dirty="0"/>
              <a:t> болю);</a:t>
            </a:r>
          </a:p>
          <a:p>
            <a:r>
              <a:rPr lang="ru-RU" dirty="0"/>
              <a:t>г) </a:t>
            </a:r>
            <a:r>
              <a:rPr lang="ru-RU" dirty="0" err="1"/>
              <a:t>іммобілізувати</a:t>
            </a:r>
            <a:r>
              <a:rPr lang="ru-RU" dirty="0"/>
              <a:t> (</a:t>
            </a:r>
            <a:r>
              <a:rPr lang="ru-RU" dirty="0" err="1"/>
              <a:t>знерухомити</a:t>
            </a:r>
            <a:r>
              <a:rPr lang="ru-RU" dirty="0"/>
              <a:t>) </a:t>
            </a:r>
            <a:r>
              <a:rPr lang="ru-RU" dirty="0" err="1"/>
              <a:t>пошкоджену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стандартного </a:t>
            </a:r>
            <a:r>
              <a:rPr lang="ru-RU" dirty="0" err="1"/>
              <a:t>обладнання</a:t>
            </a:r>
            <a:r>
              <a:rPr lang="ru-RU" dirty="0"/>
              <a:t> (шин)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підручних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;</a:t>
            </a:r>
          </a:p>
          <a:p>
            <a:r>
              <a:rPr lang="ru-RU" dirty="0"/>
              <a:t>ґ) </a:t>
            </a:r>
            <a:r>
              <a:rPr lang="ru-RU" dirty="0" err="1"/>
              <a:t>вкрити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термопокривалом</a:t>
            </a:r>
            <a:r>
              <a:rPr lang="ru-RU" dirty="0"/>
              <a:t>/</a:t>
            </a:r>
            <a:r>
              <a:rPr lang="ru-RU" dirty="0" err="1"/>
              <a:t>покривалом</a:t>
            </a:r>
            <a:r>
              <a:rPr lang="ru-RU" dirty="0"/>
              <a:t>;</a:t>
            </a:r>
          </a:p>
          <a:p>
            <a:r>
              <a:rPr lang="ru-RU" dirty="0"/>
              <a:t>д)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постраждалим</a:t>
            </a:r>
            <a:r>
              <a:rPr lang="ru-RU" dirty="0"/>
              <a:t>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 </a:t>
            </a:r>
            <a:r>
              <a:rPr lang="ru-RU" dirty="0" err="1"/>
              <a:t>екстреної</a:t>
            </a:r>
            <a:r>
              <a:rPr lang="ru-RU" dirty="0"/>
              <a:t> (</a:t>
            </a:r>
            <a:r>
              <a:rPr lang="ru-RU" dirty="0" err="1"/>
              <a:t>швидкої</a:t>
            </a:r>
            <a:r>
              <a:rPr lang="ru-RU" dirty="0"/>
              <a:t>)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2) </a:t>
            </a:r>
            <a:r>
              <a:rPr lang="ru-RU" b="1" dirty="0" err="1" smtClean="0">
                <a:solidFill>
                  <a:srgbClr val="FF0000"/>
                </a:solidFill>
              </a:rPr>
              <a:t>якщо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b="1" dirty="0" err="1">
                <a:solidFill>
                  <a:srgbClr val="FF0000"/>
                </a:solidFill>
              </a:rPr>
              <a:t>постраждалого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ознаки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закритого</a:t>
            </a:r>
            <a:r>
              <a:rPr lang="ru-RU" b="1" dirty="0">
                <a:solidFill>
                  <a:srgbClr val="FF0000"/>
                </a:solidFill>
              </a:rPr>
              <a:t> перелому:</a:t>
            </a:r>
          </a:p>
          <a:p>
            <a:r>
              <a:rPr lang="ru-RU" dirty="0"/>
              <a:t>а)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постраждалому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(</a:t>
            </a:r>
            <a:r>
              <a:rPr lang="ru-RU" dirty="0" err="1"/>
              <a:t>таке</a:t>
            </a:r>
            <a:r>
              <a:rPr lang="ru-RU" dirty="0"/>
              <a:t>, яке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найменше</a:t>
            </a:r>
            <a:r>
              <a:rPr lang="ru-RU" dirty="0"/>
              <a:t> болю);</a:t>
            </a:r>
          </a:p>
          <a:p>
            <a:r>
              <a:rPr lang="ru-RU" dirty="0"/>
              <a:t>б) </a:t>
            </a:r>
            <a:r>
              <a:rPr lang="ru-RU" dirty="0" err="1"/>
              <a:t>іммобілізувати</a:t>
            </a:r>
            <a:r>
              <a:rPr lang="ru-RU" dirty="0"/>
              <a:t> (</a:t>
            </a:r>
            <a:r>
              <a:rPr lang="ru-RU" dirty="0" err="1"/>
              <a:t>знерухомити</a:t>
            </a:r>
            <a:r>
              <a:rPr lang="ru-RU" dirty="0"/>
              <a:t>) </a:t>
            </a:r>
            <a:r>
              <a:rPr lang="ru-RU" dirty="0" err="1"/>
              <a:t>пошкоджену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стандартного </a:t>
            </a:r>
            <a:r>
              <a:rPr lang="ru-RU" dirty="0" err="1"/>
              <a:t>обладнання</a:t>
            </a:r>
            <a:r>
              <a:rPr lang="ru-RU" dirty="0"/>
              <a:t> (шин)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підручних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;</a:t>
            </a:r>
          </a:p>
          <a:p>
            <a:r>
              <a:rPr lang="ru-RU" dirty="0"/>
              <a:t>в) </a:t>
            </a:r>
            <a:r>
              <a:rPr lang="ru-RU" dirty="0" err="1"/>
              <a:t>вкрити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термопокривалом</a:t>
            </a:r>
            <a:r>
              <a:rPr lang="ru-RU" dirty="0"/>
              <a:t>/</a:t>
            </a:r>
            <a:r>
              <a:rPr lang="ru-RU" dirty="0" err="1"/>
              <a:t>покривалом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постраждалим</a:t>
            </a:r>
            <a:r>
              <a:rPr lang="ru-RU" dirty="0"/>
              <a:t>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 </a:t>
            </a:r>
            <a:r>
              <a:rPr lang="ru-RU" dirty="0" err="1"/>
              <a:t>екстреної</a:t>
            </a:r>
            <a:r>
              <a:rPr lang="ru-RU" dirty="0"/>
              <a:t> (</a:t>
            </a:r>
            <a:r>
              <a:rPr lang="ru-RU" dirty="0" err="1"/>
              <a:t>швидкої</a:t>
            </a:r>
            <a:r>
              <a:rPr lang="ru-RU" dirty="0"/>
              <a:t>)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 </a:t>
            </a:r>
            <a:r>
              <a:rPr lang="ru-RU" b="1" dirty="0" err="1">
                <a:solidFill>
                  <a:srgbClr val="FF0000"/>
                </a:solidFill>
              </a:rPr>
              <a:t>погіршенні</a:t>
            </a:r>
            <a:r>
              <a:rPr lang="ru-RU" b="1" dirty="0">
                <a:solidFill>
                  <a:srgbClr val="FF0000"/>
                </a:solidFill>
              </a:rPr>
              <a:t> стану </a:t>
            </a:r>
            <a:r>
              <a:rPr lang="ru-RU" b="1" dirty="0" err="1">
                <a:solidFill>
                  <a:srgbClr val="FF0000"/>
                </a:solidFill>
              </a:rPr>
              <a:t>постраждалого</a:t>
            </a:r>
            <a:r>
              <a:rPr lang="ru-RU" b="1" dirty="0">
                <a:solidFill>
                  <a:srgbClr val="FF0000"/>
                </a:solidFill>
              </a:rPr>
              <a:t> до </a:t>
            </a:r>
            <a:r>
              <a:rPr lang="ru-RU" b="1" dirty="0" err="1">
                <a:solidFill>
                  <a:srgbClr val="FF0000"/>
                </a:solidFill>
              </a:rPr>
              <a:t>приїзду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бригади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екстреної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швидкої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медичної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допомоги</a:t>
            </a:r>
            <a:r>
              <a:rPr lang="ru-RU" b="1" dirty="0">
                <a:solidFill>
                  <a:srgbClr val="FF0000"/>
                </a:solidFill>
              </a:rPr>
              <a:t> повторно </a:t>
            </a:r>
            <a:r>
              <a:rPr lang="ru-RU" b="1" dirty="0" err="1">
                <a:solidFill>
                  <a:srgbClr val="FF0000"/>
                </a:solidFill>
              </a:rPr>
              <a:t>зателефонувати</a:t>
            </a:r>
            <a:r>
              <a:rPr lang="ru-RU" b="1" dirty="0">
                <a:solidFill>
                  <a:srgbClr val="FF0000"/>
                </a:solidFill>
              </a:rPr>
              <a:t> диспетчеру </a:t>
            </a:r>
            <a:r>
              <a:rPr lang="ru-RU" b="1" dirty="0" err="1">
                <a:solidFill>
                  <a:srgbClr val="FF0000"/>
                </a:solidFill>
              </a:rPr>
              <a:t>екстреної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медичної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допомоги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victrum\Desktop\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" y="1844822"/>
            <a:ext cx="9127487" cy="315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victru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0" y="1196752"/>
            <a:ext cx="3266349" cy="3732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nvictrum\Desktop\image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580112" cy="389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victrum\Desktop\image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0" y="24849"/>
            <a:ext cx="8911205" cy="324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victrum\Desktop\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6606"/>
            <a:ext cx="6624736" cy="3274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victrum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975467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victrum\Desktop\Перелом та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2" y="-1"/>
            <a:ext cx="9170252" cy="687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632848" cy="126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Положення жабки або </a:t>
            </a:r>
            <a:r>
              <a:rPr lang="uk-UA" sz="2400" b="1" dirty="0" err="1" smtClean="0">
                <a:solidFill>
                  <a:srgbClr val="FF0000"/>
                </a:solidFill>
              </a:rPr>
              <a:t>Волковича</a:t>
            </a:r>
            <a:r>
              <a:rPr lang="uk-UA" sz="2400" b="1" dirty="0" smtClean="0">
                <a:solidFill>
                  <a:srgbClr val="FF0000"/>
                </a:solidFill>
              </a:rPr>
              <a:t>(перелом кісток таза)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victrum\Desktop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42476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838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Іммобілізація при переломі стегнової кістки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victrum\Desktop\20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9267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5880" y="4725144"/>
            <a:ext cx="7438528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Іммобілізація перелому гомілки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664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В</a:t>
            </a:r>
            <a:r>
              <a:rPr lang="ru-RU" sz="2400" b="1" dirty="0" err="1" smtClean="0">
                <a:solidFill>
                  <a:srgbClr val="FF0000"/>
                </a:solidFill>
              </a:rPr>
              <a:t>изначити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кількість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постраждалих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постраждалих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надавати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провести </a:t>
            </a:r>
            <a:r>
              <a:rPr lang="ru-RU" sz="2400" dirty="0" err="1"/>
              <a:t>сортування</a:t>
            </a:r>
            <a:r>
              <a:rPr lang="ru-RU" sz="2400" dirty="0"/>
              <a:t> </a:t>
            </a:r>
            <a:r>
              <a:rPr lang="ru-RU" sz="2400" dirty="0" err="1"/>
              <a:t>постраждалих</a:t>
            </a:r>
            <a:r>
              <a:rPr lang="ru-RU" sz="2400" dirty="0"/>
              <a:t> і </a:t>
            </a:r>
            <a:r>
              <a:rPr lang="ru-RU" sz="2400" dirty="0" err="1"/>
              <a:t>визначити</a:t>
            </a:r>
            <a:r>
              <a:rPr lang="ru-RU" sz="2400" dirty="0"/>
              <a:t> тих, кому </a:t>
            </a:r>
            <a:r>
              <a:rPr lang="ru-RU" sz="2400" dirty="0" err="1"/>
              <a:t>допомога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надана</a:t>
            </a:r>
            <a:r>
              <a:rPr lang="ru-RU" sz="2400" dirty="0"/>
              <a:t> в першу </a:t>
            </a:r>
            <a:r>
              <a:rPr lang="ru-RU" sz="2400" dirty="0" err="1"/>
              <a:t>чергу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, люди,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дихають</a:t>
            </a:r>
            <a:r>
              <a:rPr lang="ru-RU" sz="2400" dirty="0"/>
              <a:t>, але є </a:t>
            </a:r>
            <a:r>
              <a:rPr lang="ru-RU" sz="2400" dirty="0" err="1"/>
              <a:t>непритомними</a:t>
            </a:r>
            <a:r>
              <a:rPr lang="ru-RU" sz="2400" dirty="0"/>
              <a:t> (не </a:t>
            </a:r>
            <a:r>
              <a:rPr lang="ru-RU" sz="2400" dirty="0" err="1"/>
              <a:t>менше</a:t>
            </a:r>
            <a:r>
              <a:rPr lang="ru-RU" sz="2400" dirty="0"/>
              <a:t> 2-х </a:t>
            </a:r>
            <a:r>
              <a:rPr lang="ru-RU" sz="2400" dirty="0" err="1"/>
              <a:t>дихальних</a:t>
            </a:r>
            <a:r>
              <a:rPr lang="ru-RU" sz="2400" dirty="0"/>
              <a:t> </a:t>
            </a:r>
            <a:r>
              <a:rPr lang="ru-RU" sz="2400" dirty="0" err="1"/>
              <a:t>рухів</a:t>
            </a:r>
            <a:r>
              <a:rPr lang="ru-RU" sz="2400" dirty="0"/>
              <a:t> за 10 сек.), люди з </a:t>
            </a:r>
            <a:r>
              <a:rPr lang="ru-RU" sz="2400" dirty="0" err="1"/>
              <a:t>масивною</a:t>
            </a:r>
            <a:r>
              <a:rPr lang="ru-RU" sz="2400" dirty="0"/>
              <a:t> </a:t>
            </a:r>
            <a:r>
              <a:rPr lang="ru-RU" sz="2400" dirty="0" err="1"/>
              <a:t>кровотечею</a:t>
            </a:r>
            <a:r>
              <a:rPr lang="ru-RU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405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/>
              <a:t>зупинити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горіння</a:t>
            </a:r>
            <a:r>
              <a:rPr lang="ru-RU" sz="2400" dirty="0"/>
              <a:t> шляхом </a:t>
            </a:r>
            <a:r>
              <a:rPr lang="ru-RU" sz="2400" dirty="0" err="1"/>
              <a:t>припинення</a:t>
            </a:r>
            <a:r>
              <a:rPr lang="ru-RU" sz="2400" dirty="0"/>
              <a:t> доступу </a:t>
            </a:r>
            <a:r>
              <a:rPr lang="ru-RU" sz="2400" dirty="0" err="1"/>
              <a:t>повітря</a:t>
            </a:r>
            <a:r>
              <a:rPr lang="ru-RU" sz="2400" dirty="0"/>
              <a:t>,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зберігаючи</a:t>
            </a:r>
            <a:r>
              <a:rPr lang="ru-RU" sz="2400" dirty="0"/>
              <a:t> </a:t>
            </a:r>
            <a:r>
              <a:rPr lang="ru-RU" sz="2400" dirty="0" err="1"/>
              <a:t>власну</a:t>
            </a:r>
            <a:r>
              <a:rPr lang="ru-RU" sz="2400" dirty="0"/>
              <a:t> </a:t>
            </a:r>
            <a:r>
              <a:rPr lang="ru-RU" sz="2400" dirty="0" err="1"/>
              <a:t>безпеку</a:t>
            </a:r>
            <a:r>
              <a:rPr lang="ru-RU" sz="2400" dirty="0"/>
              <a:t> та </a:t>
            </a:r>
            <a:r>
              <a:rPr lang="ru-RU" sz="2400" dirty="0" err="1"/>
              <a:t>безпеку</a:t>
            </a:r>
            <a:r>
              <a:rPr lang="ru-RU" sz="2400" dirty="0"/>
              <a:t> людей </a:t>
            </a:r>
            <a:r>
              <a:rPr lang="ru-RU" sz="2400" dirty="0" err="1"/>
              <a:t>навколо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охолодити</a:t>
            </a:r>
            <a:r>
              <a:rPr lang="ru-RU" sz="2400" dirty="0" smtClean="0"/>
              <a:t> </a:t>
            </a:r>
            <a:r>
              <a:rPr lang="ru-RU" sz="2400" dirty="0" err="1"/>
              <a:t>обпечену</a:t>
            </a:r>
            <a:r>
              <a:rPr lang="ru-RU" sz="2400" dirty="0"/>
              <a:t> </a:t>
            </a:r>
            <a:r>
              <a:rPr lang="ru-RU" sz="2400" dirty="0" err="1"/>
              <a:t>ділянку</a:t>
            </a:r>
            <a:r>
              <a:rPr lang="ru-RU" sz="2400" dirty="0"/>
              <a:t>, </a:t>
            </a:r>
            <a:r>
              <a:rPr lang="ru-RU" sz="2400" dirty="0" err="1"/>
              <a:t>використавши</a:t>
            </a:r>
            <a:r>
              <a:rPr lang="ru-RU" sz="2400" dirty="0"/>
              <a:t> для </a:t>
            </a:r>
            <a:r>
              <a:rPr lang="ru-RU" sz="2400" dirty="0" err="1"/>
              <a:t>цього</a:t>
            </a:r>
            <a:r>
              <a:rPr lang="ru-RU" sz="2400" dirty="0"/>
              <a:t> воду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зволожену</a:t>
            </a:r>
            <a:r>
              <a:rPr lang="ru-RU" sz="2400" dirty="0"/>
              <a:t> тканину. Оптимально </a:t>
            </a:r>
            <a:r>
              <a:rPr lang="ru-RU" sz="2400" dirty="0" err="1"/>
              <a:t>охолоджувати</a:t>
            </a:r>
            <a:r>
              <a:rPr lang="ru-RU" sz="2400" dirty="0"/>
              <a:t> </a:t>
            </a:r>
            <a:r>
              <a:rPr lang="ru-RU" sz="2400" dirty="0" err="1"/>
              <a:t>ділянку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20 </a:t>
            </a:r>
            <a:r>
              <a:rPr lang="ru-RU" sz="2400" dirty="0" err="1"/>
              <a:t>хвилин</a:t>
            </a:r>
            <a:r>
              <a:rPr lang="ru-RU" sz="2400" dirty="0"/>
              <a:t>; </a:t>
            </a:r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зняти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обпеченої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 та з </a:t>
            </a:r>
            <a:r>
              <a:rPr lang="ru-RU" sz="2400" dirty="0" err="1"/>
              <a:t>пальців</a:t>
            </a:r>
            <a:r>
              <a:rPr lang="ru-RU" sz="2400" dirty="0"/>
              <a:t> – </a:t>
            </a:r>
            <a:r>
              <a:rPr lang="ru-RU" sz="2400" dirty="0" err="1"/>
              <a:t>ювелірні</a:t>
            </a:r>
            <a:r>
              <a:rPr lang="ru-RU" sz="2400" dirty="0"/>
              <a:t> </a:t>
            </a:r>
            <a:r>
              <a:rPr lang="ru-RU" sz="2400" dirty="0" err="1"/>
              <a:t>прикраси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вони не </a:t>
            </a:r>
            <a:r>
              <a:rPr lang="ru-RU" sz="2400" dirty="0" err="1"/>
              <a:t>піддаються</a:t>
            </a:r>
            <a:r>
              <a:rPr lang="ru-RU" sz="2400" dirty="0"/>
              <a:t> – не </a:t>
            </a:r>
            <a:r>
              <a:rPr lang="ru-RU" sz="2400" dirty="0" err="1"/>
              <a:t>чіпати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накласти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обпечену</a:t>
            </a:r>
            <a:r>
              <a:rPr lang="ru-RU" sz="2400" dirty="0"/>
              <a:t> </a:t>
            </a:r>
            <a:r>
              <a:rPr lang="ru-RU" sz="2400" dirty="0" err="1"/>
              <a:t>ділянку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серветку</a:t>
            </a:r>
            <a:r>
              <a:rPr lang="ru-RU" sz="2400" dirty="0"/>
              <a:t> </a:t>
            </a:r>
            <a:r>
              <a:rPr lang="ru-RU" sz="2400" dirty="0" err="1"/>
              <a:t>стерильну</a:t>
            </a:r>
            <a:r>
              <a:rPr lang="ru-RU" sz="2400" dirty="0"/>
              <a:t> </a:t>
            </a:r>
            <a:r>
              <a:rPr lang="ru-RU" sz="2400" dirty="0" err="1"/>
              <a:t>марлеву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зігріти</a:t>
            </a:r>
            <a:r>
              <a:rPr lang="ru-RU" sz="2400" dirty="0" smtClean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, </a:t>
            </a:r>
            <a:r>
              <a:rPr lang="ru-RU" sz="2400" dirty="0" err="1"/>
              <a:t>використавши</a:t>
            </a:r>
            <a:r>
              <a:rPr lang="ru-RU" sz="2400" dirty="0"/>
              <a:t> </a:t>
            </a:r>
            <a:r>
              <a:rPr lang="ru-RU" sz="2400" dirty="0" err="1"/>
              <a:t>термоковдру</a:t>
            </a:r>
            <a:r>
              <a:rPr lang="ru-RU" sz="2400" dirty="0"/>
              <a:t> на </a:t>
            </a:r>
            <a:r>
              <a:rPr lang="ru-RU" sz="2400" dirty="0" err="1"/>
              <a:t>поліетиленовій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, </a:t>
            </a:r>
            <a:r>
              <a:rPr lang="ru-RU" sz="2400" dirty="0" err="1"/>
              <a:t>іншу</a:t>
            </a:r>
            <a:r>
              <a:rPr lang="ru-RU" sz="2400" dirty="0"/>
              <a:t> </a:t>
            </a:r>
            <a:r>
              <a:rPr lang="ru-RU" sz="2400" dirty="0" err="1"/>
              <a:t>ковдру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; 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19472"/>
            <a:ext cx="3997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Допомога</a:t>
            </a:r>
            <a:r>
              <a:rPr lang="ru-RU" sz="2800" b="1" dirty="0">
                <a:solidFill>
                  <a:srgbClr val="FF0000"/>
                </a:solidFill>
              </a:rPr>
              <a:t> при </a:t>
            </a:r>
            <a:r>
              <a:rPr lang="ru-RU" sz="2800" b="1" dirty="0" err="1">
                <a:solidFill>
                  <a:srgbClr val="FF0000"/>
                </a:solidFill>
              </a:rPr>
              <a:t>опіках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6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4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victrum\Desktop\image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3" y="1484784"/>
            <a:ext cx="7732934" cy="42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396" y="213285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!!!! </a:t>
            </a:r>
            <a:r>
              <a:rPr lang="ru-RU" sz="2400" b="1" dirty="0" err="1" smtClean="0">
                <a:solidFill>
                  <a:srgbClr val="FF0000"/>
                </a:solidFill>
              </a:rPr>
              <a:t>якщо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є </a:t>
            </a:r>
            <a:r>
              <a:rPr lang="ru-RU" sz="2400" b="1" dirty="0" err="1">
                <a:solidFill>
                  <a:srgbClr val="FF0000"/>
                </a:solidFill>
              </a:rPr>
              <a:t>постраждалі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незалежно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кількості</a:t>
            </a:r>
            <a:r>
              <a:rPr lang="ru-RU" sz="2400" b="1" dirty="0">
                <a:solidFill>
                  <a:srgbClr val="FF0000"/>
                </a:solidFill>
              </a:rPr>
              <a:t> і стану, </a:t>
            </a:r>
            <a:r>
              <a:rPr lang="ru-RU" sz="2400" b="1" dirty="0" err="1">
                <a:solidFill>
                  <a:srgbClr val="FF0000"/>
                </a:solidFill>
              </a:rPr>
              <a:t>необхідно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відразу</a:t>
            </a:r>
            <a:endParaRPr lang="ru-RU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</a:rPr>
              <a:t>викликати</a:t>
            </a:r>
            <a:r>
              <a:rPr lang="ru-RU" sz="2400" b="1" dirty="0">
                <a:solidFill>
                  <a:srgbClr val="FF0000"/>
                </a:solidFill>
              </a:rPr>
              <a:t> бригаду </a:t>
            </a:r>
            <a:r>
              <a:rPr lang="ru-RU" sz="2400" b="1" dirty="0" err="1">
                <a:solidFill>
                  <a:srgbClr val="FF0000"/>
                </a:solidFill>
              </a:rPr>
              <a:t>екстреної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швидкої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медичної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допомоги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Національну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поліцію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пожежно-рятувальну</a:t>
            </a:r>
            <a:r>
              <a:rPr lang="ru-RU" sz="2400" b="1" dirty="0">
                <a:solidFill>
                  <a:srgbClr val="FF0000"/>
                </a:solidFill>
              </a:rPr>
              <a:t> службу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/>
              <a:t>зателефонувати</a:t>
            </a:r>
            <a:r>
              <a:rPr lang="ru-RU" sz="2400" dirty="0"/>
              <a:t> </a:t>
            </a:r>
            <a:r>
              <a:rPr lang="ru-RU" sz="2400" dirty="0" err="1"/>
              <a:t>хоча</a:t>
            </a:r>
            <a:r>
              <a:rPr lang="ru-RU" sz="2400" dirty="0"/>
              <a:t> б на одну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 служб </a:t>
            </a:r>
            <a:r>
              <a:rPr lang="ru-RU" sz="2400" dirty="0"/>
              <a:t>і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відповіді</a:t>
            </a:r>
            <a:r>
              <a:rPr lang="ru-RU" sz="2400" dirty="0"/>
              <a:t> на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запитання</a:t>
            </a:r>
            <a:r>
              <a:rPr lang="ru-RU" sz="2400" dirty="0"/>
              <a:t> диспетчера. З </a:t>
            </a:r>
            <a:r>
              <a:rPr lang="ru-RU" sz="2400" dirty="0" err="1"/>
              <a:t>цього</a:t>
            </a:r>
            <a:r>
              <a:rPr lang="ru-RU" sz="2400" dirty="0"/>
              <a:t> моменту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 smtClean="0"/>
              <a:t>задіяні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8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85293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/>
              <a:t>час </a:t>
            </a:r>
            <a:r>
              <a:rPr lang="ru-RU" sz="2400" b="1" dirty="0" err="1"/>
              <a:t>утрати</a:t>
            </a:r>
            <a:r>
              <a:rPr lang="ru-RU" sz="2400" b="1" dirty="0"/>
              <a:t> </a:t>
            </a:r>
            <a:r>
              <a:rPr lang="ru-RU" sz="2400" b="1" dirty="0" err="1" smtClean="0"/>
              <a:t>свідомості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спостерігають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симптоми</a:t>
            </a:r>
            <a:r>
              <a:rPr lang="ru-RU" sz="2400" b="1" dirty="0"/>
              <a:t>: 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почастішання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сповільнення</a:t>
            </a:r>
            <a:r>
              <a:rPr lang="ru-RU" sz="2400" dirty="0"/>
              <a:t> пульсу; 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артеріального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послаблення</a:t>
            </a:r>
            <a:r>
              <a:rPr lang="ru-RU" sz="2400" dirty="0"/>
              <a:t> </a:t>
            </a:r>
            <a:r>
              <a:rPr lang="ru-RU" sz="2400" dirty="0" err="1"/>
              <a:t>тонів</a:t>
            </a:r>
            <a:r>
              <a:rPr lang="ru-RU" sz="2400" dirty="0"/>
              <a:t> </a:t>
            </a:r>
            <a:r>
              <a:rPr lang="ru-RU" sz="2400" dirty="0" err="1"/>
              <a:t>серця</a:t>
            </a:r>
            <a:r>
              <a:rPr lang="ru-RU" sz="2400" dirty="0"/>
              <a:t>; </a:t>
            </a:r>
            <a:r>
              <a:rPr lang="ru-RU" sz="2400" dirty="0" err="1"/>
              <a:t>поверхневе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блідість</a:t>
            </a:r>
            <a:r>
              <a:rPr lang="ru-RU" sz="2400" dirty="0"/>
              <a:t> </a:t>
            </a:r>
            <a:r>
              <a:rPr lang="ru-RU" sz="2400" dirty="0" err="1"/>
              <a:t>шкірних</a:t>
            </a:r>
            <a:r>
              <a:rPr lang="ru-RU" sz="2400" dirty="0"/>
              <a:t> </a:t>
            </a:r>
            <a:r>
              <a:rPr lang="ru-RU" sz="2400" dirty="0" err="1"/>
              <a:t>покривів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зіниць</a:t>
            </a:r>
            <a:r>
              <a:rPr lang="ru-RU" sz="2400" dirty="0"/>
              <a:t> і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на </a:t>
            </a:r>
            <a:r>
              <a:rPr lang="ru-RU" sz="2400" dirty="0" err="1"/>
              <a:t>світло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err="1"/>
              <a:t>мимовільне</a:t>
            </a:r>
            <a:r>
              <a:rPr lang="ru-RU" sz="2400" dirty="0"/>
              <a:t> </a:t>
            </a:r>
            <a:r>
              <a:rPr lang="ru-RU" sz="2400" dirty="0" err="1"/>
              <a:t>сечовипускання</a:t>
            </a:r>
            <a:r>
              <a:rPr lang="ru-RU" sz="2400" dirty="0"/>
              <a:t> і </a:t>
            </a:r>
            <a:r>
              <a:rPr lang="ru-RU" sz="2400" dirty="0" err="1"/>
              <a:t>дефекація</a:t>
            </a:r>
            <a:r>
              <a:rPr lang="ru-RU" sz="2400" dirty="0"/>
              <a:t> (</a:t>
            </a:r>
            <a:r>
              <a:rPr lang="ru-RU" sz="2400" dirty="0" err="1"/>
              <a:t>опорожнення</a:t>
            </a:r>
            <a:r>
              <a:rPr lang="ru-RU" sz="2400" dirty="0"/>
              <a:t>).</a:t>
            </a:r>
          </a:p>
        </p:txBody>
      </p:sp>
      <p:pic>
        <p:nvPicPr>
          <p:cNvPr id="7170" name="Picture 2" descr="C:\Users\invictrum\Desktop\obmorok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09" y="448032"/>
            <a:ext cx="4438163" cy="23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8993"/>
            <a:ext cx="235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Надання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С– </a:t>
            </a:r>
            <a:r>
              <a:rPr lang="ru-RU" sz="2800" b="1" dirty="0" err="1">
                <a:solidFill>
                  <a:srgbClr val="FF0000"/>
                </a:solidFill>
              </a:rPr>
              <a:t>зупинка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критичної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кровотечі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А– </a:t>
            </a:r>
            <a:r>
              <a:rPr lang="ru-RU" sz="2800" b="1" dirty="0" err="1">
                <a:solidFill>
                  <a:srgbClr val="FF0000"/>
                </a:solidFill>
              </a:rPr>
              <a:t>забезпечення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прохідності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дихальних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шляхів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В– </a:t>
            </a:r>
            <a:r>
              <a:rPr lang="ru-RU" sz="2800" b="1" dirty="0" err="1">
                <a:solidFill>
                  <a:srgbClr val="FF0000"/>
                </a:solidFill>
              </a:rPr>
              <a:t>перевірка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наявності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частоти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дихання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С– </a:t>
            </a:r>
            <a:r>
              <a:rPr lang="ru-RU" sz="2800" b="1" dirty="0" err="1">
                <a:solidFill>
                  <a:srgbClr val="FF0000"/>
                </a:solidFill>
              </a:rPr>
              <a:t>перевірка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наявності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оцінка</a:t>
            </a:r>
            <a:r>
              <a:rPr lang="ru-RU" sz="2800" b="1" dirty="0">
                <a:solidFill>
                  <a:srgbClr val="FF0000"/>
                </a:solidFill>
              </a:rPr>
              <a:t> пульсу; </a:t>
            </a:r>
          </a:p>
        </p:txBody>
      </p:sp>
    </p:spTree>
    <p:extLst>
      <p:ext uri="{BB962C8B-B14F-4D97-AF65-F5344CB8AC3E}">
        <p14:creationId xmlns:p14="http://schemas.microsoft.com/office/powerpoint/2010/main" val="13846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44823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необхідно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знайти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масивні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кровотечі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зупинити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dirty="0"/>
              <a:t>При </a:t>
            </a:r>
            <a:r>
              <a:rPr lang="ru-RU" sz="2400" dirty="0" err="1"/>
              <a:t>кровотечі</a:t>
            </a:r>
            <a:r>
              <a:rPr lang="ru-RU" sz="2400" dirty="0"/>
              <a:t> з </a:t>
            </a:r>
            <a:r>
              <a:rPr lang="ru-RU" sz="2400" dirty="0" err="1"/>
              <a:t>кінцівок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для </a:t>
            </a:r>
            <a:r>
              <a:rPr lang="ru-RU" sz="2400" dirty="0" err="1"/>
              <a:t>зупинки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</a:t>
            </a:r>
            <a:r>
              <a:rPr lang="ru-RU" sz="2400" dirty="0" err="1"/>
              <a:t>механічний</a:t>
            </a:r>
            <a:r>
              <a:rPr lang="ru-RU" sz="2400" dirty="0"/>
              <a:t> по типу «САТ»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імпровізований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косинки </a:t>
            </a:r>
            <a:r>
              <a:rPr lang="ru-RU" sz="2400" dirty="0" err="1"/>
              <a:t>тканинної</a:t>
            </a:r>
            <a:r>
              <a:rPr lang="ru-RU" sz="2400" dirty="0"/>
              <a:t> </a:t>
            </a:r>
            <a:r>
              <a:rPr lang="ru-RU" sz="2400" dirty="0" err="1"/>
              <a:t>перев’язувальної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з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підручного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. При </a:t>
            </a:r>
            <a:r>
              <a:rPr lang="ru-RU" sz="2400" dirty="0" err="1"/>
              <a:t>вузловій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(з </a:t>
            </a:r>
            <a:r>
              <a:rPr lang="ru-RU" sz="2400" dirty="0" err="1"/>
              <a:t>пахвинної</a:t>
            </a:r>
            <a:r>
              <a:rPr lang="ru-RU" sz="2400" dirty="0"/>
              <a:t>, </a:t>
            </a:r>
            <a:r>
              <a:rPr lang="ru-RU" sz="2400" dirty="0" err="1"/>
              <a:t>пахвової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шиї</a:t>
            </a:r>
            <a:r>
              <a:rPr lang="ru-RU" sz="2400" dirty="0"/>
              <a:t>) </a:t>
            </a:r>
            <a:r>
              <a:rPr lang="ru-RU" sz="2400" dirty="0" err="1"/>
              <a:t>затампонувати</a:t>
            </a:r>
            <a:r>
              <a:rPr lang="ru-RU" sz="2400" dirty="0"/>
              <a:t> рану, </a:t>
            </a:r>
            <a:r>
              <a:rPr lang="ru-RU" sz="2400" dirty="0" err="1"/>
              <a:t>використавши</a:t>
            </a:r>
            <a:r>
              <a:rPr lang="ru-RU" sz="2400" dirty="0"/>
              <a:t> будь-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перев’язувальний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. </a:t>
            </a:r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масивної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є: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пульсуючого</a:t>
            </a:r>
            <a:r>
              <a:rPr lang="ru-RU" sz="2400" dirty="0"/>
              <a:t> </a:t>
            </a:r>
            <a:r>
              <a:rPr lang="ru-RU" sz="2400" dirty="0" err="1"/>
              <a:t>струменя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велика </a:t>
            </a:r>
            <a:r>
              <a:rPr lang="ru-RU" sz="2400" dirty="0" err="1"/>
              <a:t>пляма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розтікається</a:t>
            </a:r>
            <a:r>
              <a:rPr lang="ru-RU" sz="2400" dirty="0"/>
              <a:t>, </a:t>
            </a:r>
            <a:r>
              <a:rPr lang="ru-RU" sz="2400" dirty="0" err="1"/>
              <a:t>значне</a:t>
            </a:r>
            <a:r>
              <a:rPr lang="ru-RU" sz="2400" dirty="0"/>
              <a:t> </a:t>
            </a:r>
            <a:r>
              <a:rPr lang="ru-RU" sz="2400" dirty="0" err="1"/>
              <a:t>просякання</a:t>
            </a:r>
            <a:r>
              <a:rPr lang="ru-RU" sz="2400" dirty="0"/>
              <a:t> </a:t>
            </a:r>
            <a:r>
              <a:rPr lang="ru-RU" sz="2400" dirty="0" err="1"/>
              <a:t>кров’ю</a:t>
            </a:r>
            <a:r>
              <a:rPr lang="ru-RU" sz="2400" dirty="0"/>
              <a:t> </a:t>
            </a:r>
            <a:r>
              <a:rPr lang="ru-RU" sz="2400" dirty="0" err="1"/>
              <a:t>одягу</a:t>
            </a:r>
            <a:r>
              <a:rPr lang="ru-RU" sz="2400" dirty="0"/>
              <a:t>. Для невеликих </a:t>
            </a:r>
            <a:r>
              <a:rPr lang="ru-RU" sz="2400" dirty="0" err="1"/>
              <a:t>поранень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накласти</a:t>
            </a:r>
            <a:r>
              <a:rPr lang="ru-RU" sz="2400" dirty="0"/>
              <a:t> </a:t>
            </a:r>
            <a:r>
              <a:rPr lang="ru-RU" sz="2400" dirty="0" err="1"/>
              <a:t>тісну</a:t>
            </a:r>
            <a:r>
              <a:rPr lang="ru-RU" sz="2400" dirty="0"/>
              <a:t> </a:t>
            </a:r>
            <a:r>
              <a:rPr lang="ru-RU" sz="2400" dirty="0" err="1"/>
              <a:t>пов’язку</a:t>
            </a:r>
            <a:r>
              <a:rPr lang="ru-RU" sz="2400" dirty="0"/>
              <a:t>, </a:t>
            </a:r>
            <a:r>
              <a:rPr lang="ru-RU" sz="2400" dirty="0" err="1"/>
              <a:t>використавши</a:t>
            </a:r>
            <a:r>
              <a:rPr lang="ru-RU" sz="2400" dirty="0"/>
              <a:t> бинт,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еластичний</a:t>
            </a:r>
            <a:r>
              <a:rPr lang="ru-RU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5758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35</Template>
  <TotalTime>437</TotalTime>
  <Words>1190</Words>
  <Application>Microsoft Office PowerPoint</Application>
  <PresentationFormat>Екран (4:3)</PresentationFormat>
  <Paragraphs>81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Diseño predeterminado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invictrum</dc:creator>
  <cp:lastModifiedBy>Анна Шаповалова</cp:lastModifiedBy>
  <cp:revision>57</cp:revision>
  <dcterms:created xsi:type="dcterms:W3CDTF">2020-02-28T09:00:46Z</dcterms:created>
  <dcterms:modified xsi:type="dcterms:W3CDTF">2022-03-04T10:49:19Z</dcterms:modified>
</cp:coreProperties>
</file>