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озділ без заголовка" id="{3EB36053-1AC8-4BDB-824A-94C489B724AB}">
          <p14:sldIdLst>
            <p14:sldId id="256"/>
            <p14:sldId id="257"/>
            <p14:sldId id="258"/>
            <p14:sldId id="259"/>
            <p14:sldId id="260"/>
            <p14:sldId id="261"/>
            <p14:sldId id="262"/>
            <p14:sldId id="263"/>
            <p14:sldId id="264"/>
            <p14:sldId id="266"/>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uk-UA" smtClean="0"/>
              <a:t>Зразок заголовка</a:t>
            </a:r>
            <a:endParaRPr kumimoji="0" lang="en-US"/>
          </a:p>
        </p:txBody>
      </p:sp>
      <p:sp>
        <p:nvSpPr>
          <p:cNvPr id="28" name="Місце для дати 27"/>
          <p:cNvSpPr>
            <a:spLocks noGrp="1"/>
          </p:cNvSpPr>
          <p:nvPr>
            <p:ph type="dt" sz="half" idx="10"/>
          </p:nvPr>
        </p:nvSpPr>
        <p:spPr/>
        <p:txBody>
          <a:bodyPr/>
          <a:lstStyle/>
          <a:p>
            <a:fld id="{C90A66AE-81F5-474A-B74B-EE41E9320F19}" type="datetimeFigureOut">
              <a:rPr lang="uk-UA" smtClean="0"/>
              <a:t>21.10.2013</a:t>
            </a:fld>
            <a:endParaRPr lang="uk-UA"/>
          </a:p>
        </p:txBody>
      </p:sp>
      <p:sp>
        <p:nvSpPr>
          <p:cNvPr id="17" name="Місце для нижнього колонтитула 16"/>
          <p:cNvSpPr>
            <a:spLocks noGrp="1"/>
          </p:cNvSpPr>
          <p:nvPr>
            <p:ph type="ftr" sz="quarter" idx="11"/>
          </p:nvPr>
        </p:nvSpPr>
        <p:spPr/>
        <p:txBody>
          <a:bodyPr/>
          <a:lstStyle/>
          <a:p>
            <a:endParaRPr lang="uk-UA"/>
          </a:p>
        </p:txBody>
      </p:sp>
      <p:sp>
        <p:nvSpPr>
          <p:cNvPr id="29" name="Місце для номера слайда 28"/>
          <p:cNvSpPr>
            <a:spLocks noGrp="1"/>
          </p:cNvSpPr>
          <p:nvPr>
            <p:ph type="sldNum" sz="quarter" idx="12"/>
          </p:nvPr>
        </p:nvSpPr>
        <p:spPr/>
        <p:txBody>
          <a:bodyPr/>
          <a:lstStyle/>
          <a:p>
            <a:fld id="{764F593F-0D5B-4CF0-BEE2-6583C73E7271}" type="slidenum">
              <a:rPr lang="uk-UA" smtClean="0"/>
              <a:t>‹№›</a:t>
            </a:fld>
            <a:endParaRPr lang="uk-UA"/>
          </a:p>
        </p:txBody>
      </p:sp>
      <p:sp>
        <p:nvSpPr>
          <p:cNvPr id="9" name="Пі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C90A66AE-81F5-474A-B74B-EE41E9320F19}" type="datetimeFigureOut">
              <a:rPr lang="uk-UA" smtClean="0"/>
              <a:t>21.10.2013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C90A66AE-81F5-474A-B74B-EE41E9320F19}" type="datetimeFigureOut">
              <a:rPr lang="uk-UA" smtClean="0"/>
              <a:t>21.10.2013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C90A66AE-81F5-474A-B74B-EE41E9320F19}" type="datetimeFigureOut">
              <a:rPr lang="uk-UA" smtClean="0"/>
              <a:t>21.10.2013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p>
            <a:fld id="{C90A66AE-81F5-474A-B74B-EE41E9320F19}" type="datetimeFigureOut">
              <a:rPr lang="uk-UA" smtClean="0"/>
              <a:t>21.10.2013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a:xfrm>
            <a:off x="7924800" y="6416675"/>
            <a:ext cx="762000" cy="365125"/>
          </a:xfrm>
        </p:spPr>
        <p:txBody>
          <a:bodyPr/>
          <a:lstStyle/>
          <a:p>
            <a:fld id="{764F593F-0D5B-4CF0-BEE2-6583C73E7271}"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C90A66AE-81F5-474A-B74B-EE41E9320F19}" type="datetimeFigureOut">
              <a:rPr lang="uk-UA" smtClean="0"/>
              <a:t>21.10.2013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p>
            <a:fld id="{C90A66AE-81F5-474A-B74B-EE41E9320F19}" type="datetimeFigureOut">
              <a:rPr lang="uk-UA" smtClean="0"/>
              <a:t>21.10.2013</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fld id="{C90A66AE-81F5-474A-B74B-EE41E9320F19}" type="datetimeFigureOut">
              <a:rPr lang="uk-UA" smtClean="0"/>
              <a:t>21.10.2013</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C90A66AE-81F5-474A-B74B-EE41E9320F19}" type="datetimeFigureOut">
              <a:rPr lang="uk-UA" smtClean="0"/>
              <a:t>21.10.2013</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C90A66AE-81F5-474A-B74B-EE41E9320F19}" type="datetimeFigureOut">
              <a:rPr lang="uk-UA" smtClean="0"/>
              <a:t>21.10.2013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uk-UA" smtClean="0"/>
              <a:t>Зразок заголовка</a:t>
            </a:r>
            <a:endParaRPr kumimoji="0" lang="en-US"/>
          </a:p>
        </p:txBody>
      </p:sp>
      <p:sp>
        <p:nvSpPr>
          <p:cNvPr id="3" name="Місце для зображення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uk-UA" smtClean="0">
                <a:solidFill>
                  <a:schemeClr val="lt1"/>
                </a:solidFill>
                <a:latin typeface="+mn-lt"/>
                <a:ea typeface="+mn-ea"/>
                <a:cs typeface="+mn-cs"/>
              </a:rPr>
              <a:t>Клацніть піктограму, щоб додати зображення</a:t>
            </a:r>
            <a:endParaRPr kumimoji="0" lang="en-US" dirty="0">
              <a:solidFill>
                <a:schemeClr val="lt1"/>
              </a:solidFill>
              <a:latin typeface="+mn-lt"/>
              <a:ea typeface="+mn-ea"/>
              <a:cs typeface="+mn-cs"/>
            </a:endParaRPr>
          </a:p>
        </p:txBody>
      </p:sp>
      <p:sp>
        <p:nvSpPr>
          <p:cNvPr id="4" name="Місце для тексту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Місце для дати 4"/>
          <p:cNvSpPr>
            <a:spLocks noGrp="1"/>
          </p:cNvSpPr>
          <p:nvPr>
            <p:ph type="dt" sz="half" idx="10"/>
          </p:nvPr>
        </p:nvSpPr>
        <p:spPr/>
        <p:txBody>
          <a:bodyPr/>
          <a:lstStyle/>
          <a:p>
            <a:fld id="{C90A66AE-81F5-474A-B74B-EE41E9320F19}" type="datetimeFigureOut">
              <a:rPr lang="uk-UA" smtClean="0"/>
              <a:t>21.10.2013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Місце для заголовка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uk-UA" smtClean="0"/>
              <a:t>Зразок заголовка</a:t>
            </a:r>
            <a:endParaRPr kumimoji="0" lang="en-US"/>
          </a:p>
        </p:txBody>
      </p:sp>
      <p:sp>
        <p:nvSpPr>
          <p:cNvPr id="13" name="Місце для тексту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4" name="Місце для дати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90A66AE-81F5-474A-B74B-EE41E9320F19}" type="datetimeFigureOut">
              <a:rPr lang="uk-UA" smtClean="0"/>
              <a:t>21.10.2013</a:t>
            </a:fld>
            <a:endParaRPr lang="uk-UA"/>
          </a:p>
        </p:txBody>
      </p:sp>
      <p:sp>
        <p:nvSpPr>
          <p:cNvPr id="3" name="Місце для нижнього колонтитула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k-UA"/>
          </a:p>
        </p:txBody>
      </p:sp>
      <p:sp>
        <p:nvSpPr>
          <p:cNvPr id="23" name="Місце для номера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64F593F-0D5B-4CF0-BEE2-6583C73E7271}"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ua/url?sa=i&amp;rct=j&amp;q=%D1%84%D0%BE%D0%BD%D1%8B+%D0%B4%D0%BB%D1%8F+%D0%BF%D1%80%D0%B5%D0%B7%D0%B5%D0%BD%D1%82%D0%B0%D1%86%D0%B8%D0%B9&amp;source=images&amp;cd=&amp;cad=rja&amp;docid=_ZGlQrjEw88i2M&amp;tbnid=CLyHrrLg9rjKSM:&amp;ved=0CAUQjRw&amp;url=http://www.tvoyrebenok.ru/fon-dlya-prezentacii-po-literature.shtml&amp;ei=73I0UdzCOsTMtAaZqYAo&amp;psig=AFQjCNEkD1k-3eQwe9w4CXOp2T2Qbc5Sag&amp;ust=1362478165755661" TargetMode="External"/><Relationship Id="rId1" Type="http://schemas.openxmlformats.org/officeDocument/2006/relationships/slideLayout" Target="../slideLayouts/slideLayout9.xml"/><Relationship Id="rId5" Type="http://schemas.openxmlformats.org/officeDocument/2006/relationships/image" Target="../media/image3.jpeg"/><Relationship Id="rId4" Type="http://schemas.openxmlformats.org/officeDocument/2006/relationships/hyperlink" Target="http://www.google.com.ua/url?sa=i&amp;source=images&amp;cd=&amp;cad=rja&amp;docid=PS5RbVHE72bT4M&amp;tbnid=XbEOIdZjjlYKpM:&amp;ved=0CAgQjRwwAA&amp;url=http://krai.lib.kherson.ua/gonchar.htm&amp;ei=1IY0UdLVGJDktQbKh4CgDg&amp;psig=AFQjCNFQCeSU0WqD5PdIFvRBVOr5Ga_c-w&amp;ust=1362483284463618"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ukrlitzno.com.ua/2010/09/oles-gonchar-1918-1995-biografiya/pamyatnikr/" TargetMode="External"/><Relationship Id="rId2" Type="http://schemas.openxmlformats.org/officeDocument/2006/relationships/image" Target="../media/image18.jpe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uk.wikipedia.org/wiki/%D0%A4%D0%B0%D0%B9%D0%BB:Photo_0306.jp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uk.wikipedia.org/wiki/%D0%A4%D0%B0%D0%B9%D0%BB:%D0%93%D0%BE%D0%BD%D1%87%D0%B0%D1%80_%D0%9E.jp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uk.wikipedia.org/wiki/%D0%A4%D0%B0%D0%B9%D0%BB:%D0%93%D0%BE%D0%BD%D1%87%D0%B0%D1%80_%D0%9E2.jp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ua/url?sa=i&amp;source=images&amp;cd=&amp;cad=rja&amp;docid=qO4lPiFb80FeyM&amp;tbnid=UkNuYKLUXSHC1M:&amp;ved=0CAgQjRwwAA&amp;url=http://www.ledilid.com/2012/10/gonchar/&amp;ei=lI80Ub7rH8TJswa_mIDgBg&amp;psig=AFQjCNGaFKj4b-co_QwLIf83gKX095_FyA&amp;ust=1362485524564899" TargetMode="External"/><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hyperlink" Target="http://www.google.com.ua/url?sa=i&amp;source=images&amp;cd=&amp;cad=rja&amp;docid=RV7fKPOTw_SrEM&amp;tbnid=Y9CbHsVJ5S7ZqM:&amp;ved=0CAgQjRwwAA&amp;url=http://svitlytsia.crimea.ua/index.php?section=article&amp;artID=5755&amp;ei=cpE0Ud3UIMnAtAbl-YGoAQ&amp;psig=AFQjCNHIahiiWkQJ0kwiIMqYyelMdNrz9g&amp;ust=1362486002649715"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krai.lib.kherson.ua/images/gallery/krai/big/1/lib-prXe26l.jp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tvoyrebenok.ru/images/presentation/literature/m/0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48" y="23394"/>
            <a:ext cx="9136427" cy="6713325"/>
          </a:xfrm>
          <a:prstGeom prst="rect">
            <a:avLst/>
          </a:prstGeom>
          <a:noFill/>
          <a:extLst>
            <a:ext uri="{909E8E84-426E-40DD-AFC4-6F175D3DCCD1}">
              <a14:hiddenFill xmlns:a14="http://schemas.microsoft.com/office/drawing/2010/main">
                <a:solidFill>
                  <a:srgbClr val="FFFFFF"/>
                </a:solidFill>
              </a14:hiddenFill>
            </a:ext>
          </a:extLst>
        </p:spPr>
      </p:pic>
      <p:sp>
        <p:nvSpPr>
          <p:cNvPr id="4" name="Заголовок 3"/>
          <p:cNvSpPr>
            <a:spLocks noGrp="1"/>
          </p:cNvSpPr>
          <p:nvPr>
            <p:ph type="title"/>
          </p:nvPr>
        </p:nvSpPr>
        <p:spPr>
          <a:xfrm>
            <a:off x="107503" y="4800600"/>
            <a:ext cx="8936565" cy="566738"/>
          </a:xfrm>
        </p:spPr>
        <p:txBody>
          <a:bodyPr>
            <a:noAutofit/>
          </a:bodyPr>
          <a:lstStyle/>
          <a:p>
            <a:r>
              <a:rPr lang="uk-UA" sz="5400" dirty="0" smtClean="0"/>
              <a:t/>
            </a:r>
            <a:br>
              <a:rPr lang="uk-UA" sz="5400" dirty="0" smtClean="0"/>
            </a:br>
            <a:r>
              <a:rPr lang="uk-UA" sz="5400" dirty="0"/>
              <a:t/>
            </a:r>
            <a:br>
              <a:rPr lang="uk-UA" sz="5400" dirty="0"/>
            </a:br>
            <a:r>
              <a:rPr lang="uk-UA" sz="5400" dirty="0" smtClean="0"/>
              <a:t/>
            </a:r>
            <a:br>
              <a:rPr lang="uk-UA" sz="5400" dirty="0" smtClean="0"/>
            </a:br>
            <a:r>
              <a:rPr lang="uk-UA" sz="5400" dirty="0"/>
              <a:t/>
            </a:r>
            <a:br>
              <a:rPr lang="uk-UA" sz="5400" dirty="0"/>
            </a:br>
            <a:r>
              <a:rPr lang="uk-UA" sz="5400" dirty="0" smtClean="0"/>
              <a:t/>
            </a:r>
            <a:br>
              <a:rPr lang="uk-UA" sz="5400" dirty="0" smtClean="0"/>
            </a:br>
            <a:r>
              <a:rPr lang="en-US" sz="5400" dirty="0" smtClean="0"/>
              <a:t/>
            </a:r>
            <a:br>
              <a:rPr lang="en-US" sz="5400" dirty="0" smtClean="0"/>
            </a:br>
            <a:r>
              <a:rPr lang="en-US" sz="5400" dirty="0"/>
              <a:t/>
            </a:r>
            <a:br>
              <a:rPr lang="en-US" sz="5400" dirty="0"/>
            </a:br>
            <a:r>
              <a:rPr lang="en-US" sz="5400" dirty="0" smtClean="0"/>
              <a:t/>
            </a:r>
            <a:br>
              <a:rPr lang="en-US" sz="5400" dirty="0" smtClean="0"/>
            </a:br>
            <a:r>
              <a:rPr lang="en-US" sz="5400" dirty="0"/>
              <a:t/>
            </a:r>
            <a:br>
              <a:rPr lang="en-US" sz="5400" dirty="0"/>
            </a:br>
            <a:r>
              <a:rPr lang="en-US" sz="5400" dirty="0" smtClean="0"/>
              <a:t/>
            </a:r>
            <a:br>
              <a:rPr lang="en-US" sz="5400" dirty="0" smtClean="0"/>
            </a:br>
            <a:r>
              <a:rPr lang="en-US" sz="5400" dirty="0"/>
              <a:t/>
            </a:r>
            <a:br>
              <a:rPr lang="en-US" sz="5400" dirty="0"/>
            </a:br>
            <a:r>
              <a:rPr lang="uk-UA" sz="5400" dirty="0" smtClean="0">
                <a:solidFill>
                  <a:schemeClr val="bg1">
                    <a:lumMod val="95000"/>
                    <a:lumOff val="5000"/>
                  </a:schemeClr>
                </a:solidFill>
              </a:rPr>
              <a:t>Олесь </a:t>
            </a:r>
            <a:r>
              <a:rPr lang="uk-UA" sz="5400" dirty="0">
                <a:solidFill>
                  <a:schemeClr val="bg1">
                    <a:lumMod val="95000"/>
                    <a:lumOff val="5000"/>
                  </a:schemeClr>
                </a:solidFill>
              </a:rPr>
              <a:t>Т</a:t>
            </a:r>
            <a:r>
              <a:rPr lang="uk-UA" sz="5400" dirty="0" smtClean="0">
                <a:solidFill>
                  <a:schemeClr val="bg1">
                    <a:lumMod val="95000"/>
                    <a:lumOff val="5000"/>
                  </a:schemeClr>
                </a:solidFill>
              </a:rPr>
              <a:t>ерентійович Гончар </a:t>
            </a:r>
            <a:endParaRPr lang="uk-UA" sz="5400" dirty="0">
              <a:solidFill>
                <a:schemeClr val="bg1">
                  <a:lumMod val="95000"/>
                  <a:lumOff val="5000"/>
                </a:schemeClr>
              </a:solidFill>
            </a:endParaRPr>
          </a:p>
        </p:txBody>
      </p:sp>
      <p:pic>
        <p:nvPicPr>
          <p:cNvPr id="1030" name="Picture 6" descr="http://krai.lib.kherson.ua/files/krai/Image/gonchar/gonchar.jpg">
            <a:hlinkClick r:id="rId4"/>
          </p:cNvPr>
          <p:cNvPicPr>
            <a:picLocks noGrp="1" noChangeAspect="1" noChangeArrowheads="1"/>
          </p:cNvPicPr>
          <p:nvPr>
            <p:ph type="pic" idx="1"/>
          </p:nvPr>
        </p:nvPicPr>
        <p:blipFill>
          <a:blip r:embed="rId5">
            <a:extLst>
              <a:ext uri="{28A0092B-C50C-407E-A947-70E740481C1C}">
                <a14:useLocalDpi xmlns:a14="http://schemas.microsoft.com/office/drawing/2010/main" val="0"/>
              </a:ext>
            </a:extLst>
          </a:blip>
          <a:srcRect t="24312" b="24312"/>
          <a:stretch>
            <a:fillRect/>
          </a:stretch>
        </p:blipFill>
        <p:spPr bwMode="auto">
          <a:xfrm>
            <a:off x="827584" y="260648"/>
            <a:ext cx="4608512" cy="3456384"/>
          </a:xfrm>
          <a:prstGeom prst="rect">
            <a:avLst/>
          </a:prstGeom>
          <a:noFill/>
          <a:extLst>
            <a:ext uri="{909E8E84-426E-40DD-AFC4-6F175D3DCCD1}">
              <a14:hiddenFill xmlns:a14="http://schemas.microsoft.com/office/drawing/2010/main">
                <a:solidFill>
                  <a:srgbClr val="FFFFFF"/>
                </a:solidFill>
              </a14:hiddenFill>
            </a:ext>
          </a:extLst>
        </p:spPr>
      </p:pic>
      <p:sp>
        <p:nvSpPr>
          <p:cNvPr id="6" name="Місце для тексту 5"/>
          <p:cNvSpPr>
            <a:spLocks noGrp="1"/>
          </p:cNvSpPr>
          <p:nvPr>
            <p:ph type="body" sz="half" idx="2"/>
          </p:nvPr>
        </p:nvSpPr>
        <p:spPr>
          <a:xfrm>
            <a:off x="1828800" y="5445223"/>
            <a:ext cx="5486400" cy="792089"/>
          </a:xfrm>
        </p:spPr>
        <p:txBody>
          <a:bodyPr>
            <a:noAutofit/>
          </a:bodyPr>
          <a:lstStyle/>
          <a:p>
            <a:r>
              <a:rPr lang="uk-UA" sz="4800" dirty="0" smtClean="0">
                <a:solidFill>
                  <a:schemeClr val="bg1">
                    <a:lumMod val="95000"/>
                    <a:lumOff val="5000"/>
                  </a:schemeClr>
                </a:solidFill>
              </a:rPr>
              <a:t>(1918- 1995)</a:t>
            </a:r>
            <a:endParaRPr lang="uk-UA" sz="4800" dirty="0">
              <a:solidFill>
                <a:schemeClr val="bg1">
                  <a:lumMod val="95000"/>
                  <a:lumOff val="5000"/>
                </a:schemeClr>
              </a:solidFill>
            </a:endParaRPr>
          </a:p>
        </p:txBody>
      </p:sp>
    </p:spTree>
    <p:extLst>
      <p:ext uri="{BB962C8B-B14F-4D97-AF65-F5344CB8AC3E}">
        <p14:creationId xmlns:p14="http://schemas.microsoft.com/office/powerpoint/2010/main" val="2199501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467544" y="548680"/>
            <a:ext cx="5256584" cy="4401205"/>
          </a:xfrm>
          <a:prstGeom prst="rect">
            <a:avLst/>
          </a:prstGeom>
        </p:spPr>
        <p:txBody>
          <a:bodyPr wrap="square">
            <a:spAutoFit/>
          </a:bodyPr>
          <a:lstStyle/>
          <a:p>
            <a:r>
              <a:rPr lang="uk-UA" sz="2000" dirty="0" smtClean="0"/>
              <a:t>            З </a:t>
            </a:r>
            <a:r>
              <a:rPr lang="uk-UA" sz="2000" dirty="0"/>
              <a:t>початком перебудови і набуттям Україною незалежності активно включився в громадське життя, був ініціатором створення Товариства Української Мови та Народного Руху України. У 1990 році вийшов з КПРС. Депутат Верховної Ради України </a:t>
            </a:r>
            <a:r>
              <a:rPr lang="en-US" sz="2000" dirty="0"/>
              <a:t>I </a:t>
            </a:r>
            <a:r>
              <a:rPr lang="uk-UA" sz="2000" dirty="0"/>
              <a:t>демократичного скликання (1990-1994). Свої погляди на шляхи розвитку незалежної України висловив в книзі «Чим живемо. На шляху українського відродження »(1991). Почесний доктор </a:t>
            </a:r>
            <a:r>
              <a:rPr lang="uk-UA" sz="2000" dirty="0" err="1"/>
              <a:t>Альбертського</a:t>
            </a:r>
            <a:r>
              <a:rPr lang="uk-UA" sz="2000" dirty="0"/>
              <a:t> університету (Канада, 1992), визнаний Світовим інтелектуалом Кембриджським університетом (1993).</a:t>
            </a:r>
          </a:p>
        </p:txBody>
      </p:sp>
      <p:pic>
        <p:nvPicPr>
          <p:cNvPr id="7170" name="Picture 2" descr="http://photo.ukrinform.ua/JPEG/thumbnail/2008/04/190351_2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661117"/>
            <a:ext cx="3026421" cy="2088232"/>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http://www.msmb.org.ua/pic/6/ogon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3501008"/>
            <a:ext cx="2999621"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1493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11560" y="614624"/>
            <a:ext cx="4599404"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Arial" pitchFamily="34" charset="0"/>
                <a:cs typeface="Times New Roman" pitchFamily="18" charset="0"/>
              </a:rPr>
              <a:t>      Твори О. Гончара перекладалися на 67 мов, а творчий досвід письменника засвоюється і вітчизняними, і зарубіжними майстрами слова.</a:t>
            </a:r>
            <a:r>
              <a:rPr kumimoji="0" lang="uk-UA" sz="2000" b="0" i="0" u="none" strike="noStrike" cap="none" normalizeH="0" baseline="0" dirty="0" smtClean="0">
                <a:ln>
                  <a:noFill/>
                </a:ln>
                <a:solidFill>
                  <a:schemeClr val="tx1"/>
                </a:solidFill>
                <a:effectLst/>
                <a:latin typeface="Arial" pitchFamily="34" charset="0"/>
                <a:cs typeface="Arial" pitchFamily="34" charset="0"/>
              </a:rPr>
              <a:t> </a:t>
            </a:r>
          </a:p>
        </p:txBody>
      </p:sp>
      <p:pic>
        <p:nvPicPr>
          <p:cNvPr id="6147" name="Picture 3" descr="http://storinka-m.kiev.ua/uploaded/oles_gonchar/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188640"/>
            <a:ext cx="2023629" cy="2853318"/>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кутник 2"/>
          <p:cNvSpPr/>
          <p:nvPr/>
        </p:nvSpPr>
        <p:spPr>
          <a:xfrm>
            <a:off x="323528" y="3645835"/>
            <a:ext cx="4572000" cy="1938992"/>
          </a:xfrm>
          <a:prstGeom prst="rect">
            <a:avLst/>
          </a:prstGeom>
        </p:spPr>
        <p:txBody>
          <a:bodyPr>
            <a:spAutoFit/>
          </a:bodyPr>
          <a:lstStyle/>
          <a:p>
            <a:r>
              <a:rPr lang="ru-RU" sz="2000" dirty="0"/>
              <a:t>Помер </a:t>
            </a:r>
            <a:r>
              <a:rPr lang="ru-RU" sz="2000" dirty="0" err="1" smtClean="0"/>
              <a:t>український</a:t>
            </a:r>
            <a:r>
              <a:rPr lang="ru-RU" sz="2000" dirty="0" smtClean="0"/>
              <a:t> письменник14 </a:t>
            </a:r>
            <a:r>
              <a:rPr lang="ru-RU" sz="2000" dirty="0" err="1"/>
              <a:t>липня</a:t>
            </a:r>
            <a:r>
              <a:rPr lang="ru-RU" sz="2000" dirty="0"/>
              <a:t> 1995 року в </a:t>
            </a:r>
            <a:r>
              <a:rPr lang="ru-RU" sz="2000" dirty="0" err="1"/>
              <a:t>Києві</a:t>
            </a:r>
            <a:r>
              <a:rPr lang="ru-RU" sz="2000" dirty="0"/>
              <a:t>. </a:t>
            </a:r>
            <a:r>
              <a:rPr lang="ru-RU" sz="2000" dirty="0" err="1"/>
              <a:t>Похований</a:t>
            </a:r>
            <a:r>
              <a:rPr lang="ru-RU" sz="2000" dirty="0"/>
              <a:t> на Байковому </a:t>
            </a:r>
            <a:r>
              <a:rPr lang="ru-RU" sz="2000" dirty="0" err="1"/>
              <a:t>кладовищі</a:t>
            </a:r>
            <a:r>
              <a:rPr lang="ru-RU" sz="2000" dirty="0"/>
              <a:t>. У 2001 </a:t>
            </a:r>
            <a:r>
              <a:rPr lang="ru-RU" sz="2000" dirty="0" err="1"/>
              <a:t>році</a:t>
            </a:r>
            <a:r>
              <a:rPr lang="ru-RU" sz="2000" dirty="0"/>
              <a:t> в </a:t>
            </a:r>
            <a:r>
              <a:rPr lang="ru-RU" sz="2000" dirty="0" err="1"/>
              <a:t>Києві</a:t>
            </a:r>
            <a:r>
              <a:rPr lang="ru-RU" sz="2000" dirty="0"/>
              <a:t> </a:t>
            </a:r>
            <a:r>
              <a:rPr lang="ru-RU" sz="2000" dirty="0" err="1"/>
              <a:t>відкрито</a:t>
            </a:r>
            <a:r>
              <a:rPr lang="ru-RU" sz="2000" dirty="0"/>
              <a:t> </a:t>
            </a:r>
            <a:r>
              <a:rPr lang="ru-RU" sz="2000" dirty="0" err="1"/>
              <a:t>пам’ятник</a:t>
            </a:r>
            <a:r>
              <a:rPr lang="ru-RU" sz="2000" dirty="0"/>
              <a:t> </a:t>
            </a:r>
            <a:r>
              <a:rPr lang="ru-RU" sz="2000" dirty="0" smtClean="0"/>
              <a:t>Гончару. </a:t>
            </a:r>
            <a:r>
              <a:rPr lang="ru-RU" sz="2000" dirty="0"/>
              <a:t>У 2005 </a:t>
            </a:r>
            <a:r>
              <a:rPr lang="ru-RU" sz="2000" dirty="0" err="1"/>
              <a:t>році</a:t>
            </a:r>
            <a:r>
              <a:rPr lang="ru-RU" sz="2000" dirty="0"/>
              <a:t> </a:t>
            </a:r>
            <a:r>
              <a:rPr lang="ru-RU" sz="2000" dirty="0" err="1"/>
              <a:t>було</a:t>
            </a:r>
            <a:r>
              <a:rPr lang="ru-RU" sz="2000" dirty="0"/>
              <a:t> </a:t>
            </a:r>
            <a:r>
              <a:rPr lang="ru-RU" sz="2000" dirty="0" err="1"/>
              <a:t>присвоєно</a:t>
            </a:r>
            <a:r>
              <a:rPr lang="ru-RU" sz="2000" dirty="0"/>
              <a:t> </a:t>
            </a:r>
            <a:r>
              <a:rPr lang="ru-RU" sz="2000" dirty="0" err="1"/>
              <a:t>звання</a:t>
            </a:r>
            <a:r>
              <a:rPr lang="ru-RU" sz="2000" dirty="0"/>
              <a:t> Герой </a:t>
            </a:r>
            <a:r>
              <a:rPr lang="ru-RU" sz="2000" dirty="0" err="1"/>
              <a:t>України</a:t>
            </a:r>
            <a:r>
              <a:rPr lang="ru-RU" sz="2000" dirty="0"/>
              <a:t> (посмертно).</a:t>
            </a:r>
            <a:endParaRPr lang="uk-UA" sz="2000" dirty="0"/>
          </a:p>
        </p:txBody>
      </p:sp>
      <p:pic>
        <p:nvPicPr>
          <p:cNvPr id="6151" name="Picture 7" descr="Пам'ятник Олесю Гончару">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7477" y="3356992"/>
            <a:ext cx="3384376" cy="3038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9828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467544" y="332656"/>
            <a:ext cx="8280920" cy="3046988"/>
          </a:xfrm>
          <a:prstGeom prst="rect">
            <a:avLst/>
          </a:prstGeom>
        </p:spPr>
        <p:txBody>
          <a:bodyPr wrap="square">
            <a:spAutoFit/>
          </a:bodyPr>
          <a:lstStyle/>
          <a:p>
            <a:r>
              <a:rPr lang="uk-UA" sz="2400" dirty="0" smtClean="0">
                <a:solidFill>
                  <a:schemeClr val="bg1"/>
                </a:solidFill>
              </a:rPr>
              <a:t>      </a:t>
            </a:r>
            <a:r>
              <a:rPr lang="uk-UA" sz="2400" dirty="0" smtClean="0"/>
              <a:t>Народився </a:t>
            </a:r>
            <a:r>
              <a:rPr lang="uk-UA" sz="2400" dirty="0"/>
              <a:t>3 квітня 1918 року в селі </a:t>
            </a:r>
            <a:r>
              <a:rPr lang="uk-UA" sz="2400" dirty="0" err="1" smtClean="0"/>
              <a:t>Ломівка</a:t>
            </a:r>
            <a:r>
              <a:rPr lang="uk-UA" sz="2400" dirty="0" smtClean="0"/>
              <a:t> неподалік Катеринослава.</a:t>
            </a:r>
          </a:p>
          <a:p>
            <a:r>
              <a:rPr lang="uk-UA" sz="2400" dirty="0" smtClean="0"/>
              <a:t>       Після </a:t>
            </a:r>
            <a:r>
              <a:rPr lang="uk-UA" sz="2400" dirty="0"/>
              <a:t>смерті матері, коли хлопцеві було 3 роки, із </a:t>
            </a:r>
            <a:r>
              <a:rPr lang="uk-UA" sz="2400" dirty="0" err="1"/>
              <a:t>Ломівки</a:t>
            </a:r>
            <a:r>
              <a:rPr lang="uk-UA" sz="2400" dirty="0"/>
              <a:t> його забрали на виховання дід і бабуся в слободу </a:t>
            </a:r>
            <a:r>
              <a:rPr lang="uk-UA" sz="2400" dirty="0" smtClean="0"/>
              <a:t>Суху Полтавської області. </a:t>
            </a:r>
            <a:r>
              <a:rPr lang="uk-UA" sz="2400" dirty="0"/>
              <a:t>Бабуся замінила майбутньому письменникові матір.</a:t>
            </a:r>
          </a:p>
          <a:p>
            <a:endParaRPr lang="uk-UA" sz="2400" dirty="0"/>
          </a:p>
          <a:p>
            <a:endParaRPr lang="uk-UA" sz="2400" dirty="0"/>
          </a:p>
        </p:txBody>
      </p:sp>
      <p:pic>
        <p:nvPicPr>
          <p:cNvPr id="3" name="Рисунок 2" descr="http://upload.wikimedia.org/wikipedia/uk/thumb/d/de/Photo_0306.jpg/200px-Photo_0306.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547664" y="3110745"/>
            <a:ext cx="2664296" cy="2208319"/>
          </a:xfrm>
          <a:prstGeom prst="roundRect">
            <a:avLst>
              <a:gd name="adj" fmla="val 8594"/>
            </a:avLst>
          </a:prstGeom>
          <a:solidFill>
            <a:srgbClr val="FFFFFF">
              <a:shade val="85000"/>
            </a:srgbClr>
          </a:solidFill>
          <a:ln w="9525">
            <a:solidFill>
              <a:schemeClr val="tx1"/>
            </a:solidFill>
          </a:ln>
          <a:effectLst>
            <a:reflection blurRad="12700" stA="38000" endPos="28000" dist="5000" dir="5400000" sy="-100000" algn="bl" rotWithShape="0"/>
          </a:effectLst>
        </p:spPr>
      </p:pic>
      <p:sp>
        <p:nvSpPr>
          <p:cNvPr id="5" name="Прямокутник 4"/>
          <p:cNvSpPr/>
          <p:nvPr/>
        </p:nvSpPr>
        <p:spPr>
          <a:xfrm flipH="1">
            <a:off x="539552" y="6060489"/>
            <a:ext cx="8352928" cy="369332"/>
          </a:xfrm>
          <a:prstGeom prst="rect">
            <a:avLst/>
          </a:prstGeom>
        </p:spPr>
        <p:txBody>
          <a:bodyPr wrap="square">
            <a:spAutoFit/>
          </a:bodyPr>
          <a:lstStyle/>
          <a:p>
            <a:r>
              <a:rPr lang="ru-RU" dirty="0"/>
              <a:t>Хата-музей Олеся Гончара в </a:t>
            </a:r>
            <a:r>
              <a:rPr lang="ru-RU" dirty="0" err="1"/>
              <a:t>селі</a:t>
            </a:r>
            <a:r>
              <a:rPr lang="ru-RU" dirty="0"/>
              <a:t> Суха </a:t>
            </a:r>
            <a:r>
              <a:rPr lang="ru-RU" dirty="0" err="1"/>
              <a:t>Кобеляцького</a:t>
            </a:r>
            <a:r>
              <a:rPr lang="ru-RU" dirty="0"/>
              <a:t> району </a:t>
            </a:r>
            <a:r>
              <a:rPr lang="ru-RU" dirty="0" err="1"/>
              <a:t>Полтавської</a:t>
            </a:r>
            <a:r>
              <a:rPr lang="ru-RU" dirty="0"/>
              <a:t> </a:t>
            </a:r>
            <a:r>
              <a:rPr lang="ru-RU" dirty="0" err="1" smtClean="0"/>
              <a:t>області</a:t>
            </a:r>
            <a:r>
              <a:rPr lang="ru-RU" dirty="0" smtClean="0"/>
              <a:t>.</a:t>
            </a:r>
            <a:endParaRPr lang="uk-UA" dirty="0"/>
          </a:p>
        </p:txBody>
      </p:sp>
    </p:spTree>
    <p:extLst>
      <p:ext uri="{BB962C8B-B14F-4D97-AF65-F5344CB8AC3E}">
        <p14:creationId xmlns:p14="http://schemas.microsoft.com/office/powerpoint/2010/main" val="212404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95536" y="476672"/>
            <a:ext cx="7992888" cy="3108543"/>
          </a:xfrm>
          <a:prstGeom prst="rect">
            <a:avLst/>
          </a:prstGeom>
        </p:spPr>
        <p:txBody>
          <a:bodyPr wrap="square">
            <a:spAutoFit/>
          </a:bodyPr>
          <a:lstStyle/>
          <a:p>
            <a:pPr algn="just"/>
            <a:r>
              <a:rPr lang="uk-UA" sz="2800" dirty="0" smtClean="0"/>
              <a:t>      Тридцяті </a:t>
            </a:r>
            <a:r>
              <a:rPr lang="uk-UA" sz="2800" dirty="0"/>
              <a:t>роки в житті Олеся Гончара — період формування його як митця. До вступу в </a:t>
            </a:r>
            <a:r>
              <a:rPr lang="uk-UA" sz="2800" dirty="0" smtClean="0"/>
              <a:t>Харківський університет </a:t>
            </a:r>
            <a:r>
              <a:rPr lang="uk-UA" sz="2800" dirty="0"/>
              <a:t>(1938) він навчався в технікумі журналістики, працював у районній (на Полтавщині) та обласній комсомольській газеті в </a:t>
            </a:r>
            <a:r>
              <a:rPr lang="uk-UA" sz="2800" dirty="0" smtClean="0"/>
              <a:t>Харкові </a:t>
            </a:r>
            <a:r>
              <a:rPr lang="uk-UA" sz="2800" dirty="0"/>
              <a:t>і дедалі впевненіше пробував свої творчі сили як письменник</a:t>
            </a:r>
            <a:r>
              <a:rPr lang="uk-UA" dirty="0"/>
              <a:t>.</a:t>
            </a:r>
          </a:p>
        </p:txBody>
      </p:sp>
      <p:sp>
        <p:nvSpPr>
          <p:cNvPr id="3" name="Rectangle 1"/>
          <p:cNvSpPr>
            <a:spLocks noChangeArrowheads="1"/>
          </p:cNvSpPr>
          <p:nvPr/>
        </p:nvSpPr>
        <p:spPr bwMode="auto">
          <a:xfrm flipV="1">
            <a:off x="304800" y="622362"/>
            <a:ext cx="8515672" cy="3062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tx1"/>
                </a:solidFill>
                <a:effectLst/>
                <a:latin typeface="Arial" pitchFamily="34" charset="0"/>
                <a:cs typeface="Arial" pitchFamily="34" charset="0"/>
              </a:rPr>
              <a:t>  </a:t>
            </a:r>
            <a:r>
              <a:rPr kumimoji="0" lang="uk-UA" sz="17500" b="0" i="0" u="none" strike="noStrike" cap="none" normalizeH="0" baseline="0" dirty="0" smtClean="0">
                <a:ln>
                  <a:noFill/>
                </a:ln>
                <a:solidFill>
                  <a:schemeClr val="tx1"/>
                </a:solidFill>
                <a:effectLst/>
                <a:latin typeface="Arial" pitchFamily="34" charset="0"/>
                <a:cs typeface="Arial" pitchFamily="34" charset="0"/>
              </a:rPr>
              <a:t> </a:t>
            </a:r>
            <a:r>
              <a:rPr kumimoji="0" lang="uk-UA"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tx1"/>
                </a:solidFill>
                <a:effectLst/>
                <a:latin typeface="Arial" pitchFamily="34" charset="0"/>
                <a:cs typeface="Arial" pitchFamily="34" charset="0"/>
              </a:rPr>
              <a:t>   </a:t>
            </a:r>
          </a:p>
        </p:txBody>
      </p:sp>
      <p:pic>
        <p:nvPicPr>
          <p:cNvPr id="6146" name="Picture 2" descr="http://upload.wikimedia.org/wikipedia/uk/thumb/8/89/%D0%93%D0%BE%D0%BD%D1%87%D0%B0%D1%80_%D0%9E.jpg/200px-%D0%93%D0%BE%D0%BD%D1%87%D0%B0%D1%80_%D0%9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3585215"/>
            <a:ext cx="1905000" cy="279082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кутник 3"/>
          <p:cNvSpPr/>
          <p:nvPr/>
        </p:nvSpPr>
        <p:spPr>
          <a:xfrm rot="10800000" flipH="1" flipV="1">
            <a:off x="2843808" y="5661248"/>
            <a:ext cx="6120680" cy="646331"/>
          </a:xfrm>
          <a:prstGeom prst="rect">
            <a:avLst/>
          </a:prstGeom>
        </p:spPr>
        <p:txBody>
          <a:bodyPr wrap="square">
            <a:spAutoFit/>
          </a:bodyPr>
          <a:lstStyle/>
          <a:p>
            <a:pPr lvl="0" eaLnBrk="0" fontAlgn="base" hangingPunct="0">
              <a:spcBef>
                <a:spcPct val="0"/>
              </a:spcBef>
              <a:spcAft>
                <a:spcPct val="0"/>
              </a:spcAft>
            </a:pPr>
            <a:r>
              <a:rPr lang="uk-UA" dirty="0">
                <a:latin typeface="Arial" pitchFamily="34" charset="0"/>
                <a:cs typeface="Arial" pitchFamily="34" charset="0"/>
              </a:rPr>
              <a:t>Олесь Гончар — студент Харківського університету, </a:t>
            </a:r>
            <a:r>
              <a:rPr lang="uk-UA" dirty="0" smtClean="0">
                <a:latin typeface="Arial" pitchFamily="34" charset="0"/>
                <a:cs typeface="Arial" pitchFamily="34" charset="0"/>
              </a:rPr>
              <a:t>1938 </a:t>
            </a:r>
            <a:r>
              <a:rPr lang="uk-UA" dirty="0">
                <a:latin typeface="Arial" pitchFamily="34" charset="0"/>
                <a:cs typeface="Arial" pitchFamily="34" charset="0"/>
              </a:rPr>
              <a:t>р</a:t>
            </a:r>
          </a:p>
        </p:txBody>
      </p:sp>
    </p:spTree>
    <p:extLst>
      <p:ext uri="{BB962C8B-B14F-4D97-AF65-F5344CB8AC3E}">
        <p14:creationId xmlns:p14="http://schemas.microsoft.com/office/powerpoint/2010/main" val="1604012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611560" y="764704"/>
            <a:ext cx="6048672" cy="5693866"/>
          </a:xfrm>
          <a:prstGeom prst="rect">
            <a:avLst/>
          </a:prstGeom>
        </p:spPr>
        <p:txBody>
          <a:bodyPr wrap="square">
            <a:spAutoFit/>
          </a:bodyPr>
          <a:lstStyle/>
          <a:p>
            <a:r>
              <a:rPr lang="uk-UA" sz="2400" dirty="0" smtClean="0"/>
              <a:t>       </a:t>
            </a:r>
            <a:r>
              <a:rPr lang="uk-UA" sz="2800" dirty="0" smtClean="0"/>
              <a:t>Ранні </a:t>
            </a:r>
            <a:r>
              <a:rPr lang="uk-UA" sz="2800" dirty="0"/>
              <a:t>оповідання й повісті («Черешні цвітуть», «Іван Мостовий» тощо) Гончар присвятив людям, яких добре знав, з якими не раз стрічався в житті. 1936 р., коли почалася громадянська війна в Іспанії, молодий Гончар гаряче мріяв потрапити в саму гущу тих подій. Цьому бажанню тоді не судилося збутися, але через п'ять літ він таки «кинув синій портфель» і разом з іншими студентами Харківського університету пішов добровольцем на фронт.</a:t>
            </a:r>
          </a:p>
        </p:txBody>
      </p:sp>
      <p:pic>
        <p:nvPicPr>
          <p:cNvPr id="3" name="Рисунок 2" descr="Гончар О2.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693785" y="762284"/>
            <a:ext cx="2095500" cy="3219450"/>
          </a:xfrm>
          <a:prstGeom prst="rect">
            <a:avLst/>
          </a:prstGeom>
          <a:noFill/>
          <a:ln>
            <a:noFill/>
          </a:ln>
        </p:spPr>
      </p:pic>
    </p:spTree>
    <p:extLst>
      <p:ext uri="{BB962C8B-B14F-4D97-AF65-F5344CB8AC3E}">
        <p14:creationId xmlns:p14="http://schemas.microsoft.com/office/powerpoint/2010/main" val="2142226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539552" y="335846"/>
            <a:ext cx="5688632" cy="6247864"/>
          </a:xfrm>
          <a:prstGeom prst="rect">
            <a:avLst/>
          </a:prstGeom>
        </p:spPr>
        <p:txBody>
          <a:bodyPr wrap="square">
            <a:spAutoFit/>
          </a:bodyPr>
          <a:lstStyle/>
          <a:p>
            <a:r>
              <a:rPr lang="uk-UA" sz="2000" dirty="0" smtClean="0"/>
              <a:t>       У </a:t>
            </a:r>
            <a:r>
              <a:rPr lang="uk-UA" sz="2000" dirty="0"/>
              <a:t>червні 1941 р. О.Гончар у складі студентського батальйону пішов добровольцем на фронт. Про долю цього батальйону письменник написав у романі «Людина і зброя», за який був нагороджений державною премією ім. Т. Шевченка. Воєнні умови (він був старшим сержантом, старшиною мінометної батареї) не дуже сприятливі для творчості. Але й за таких нелегких обставин О. Гончар не розлучався з олівцем та блокнотом.</a:t>
            </a:r>
          </a:p>
          <a:p>
            <a:r>
              <a:rPr lang="uk-UA" sz="2000" dirty="0" smtClean="0"/>
              <a:t>       Вірші</a:t>
            </a:r>
            <a:r>
              <a:rPr lang="uk-UA" sz="2000" dirty="0"/>
              <a:t>, що народжувалися в перервах між боями, сам письменник назве згодом «конспектами почуттів», «поетичними чернетками для майбутніх творів». Сьогоднішнє прочитання їх переконує, що це справді так. Ліричний герой «Атаки», «Думи про Батьківщину», «Братів» та інших фронтових поезій Гончара духовно, емоційно близький до героїв повоєнних його романів і новел, передусім «Прапороносців».</a:t>
            </a:r>
          </a:p>
        </p:txBody>
      </p:sp>
      <p:pic>
        <p:nvPicPr>
          <p:cNvPr id="7170" name="Picture 2" descr="http://www.ledilid.com/wp-content/uploads/2012/10/gonchar.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3894" y="404664"/>
            <a:ext cx="1782704" cy="316835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svitlytsia.crimea.ua/viewimg.php?f=images/articles/2008_5755.jpg&amp;hsize=150">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4222" y="3717032"/>
            <a:ext cx="1722047"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431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569977" y="260648"/>
            <a:ext cx="4572000" cy="3231654"/>
          </a:xfrm>
          <a:prstGeom prst="rect">
            <a:avLst/>
          </a:prstGeom>
        </p:spPr>
        <p:txBody>
          <a:bodyPr>
            <a:spAutoFit/>
          </a:bodyPr>
          <a:lstStyle/>
          <a:p>
            <a:pPr algn="just"/>
            <a:r>
              <a:rPr lang="uk-UA" sz="2000" dirty="0" smtClean="0"/>
              <a:t>       Робота</a:t>
            </a:r>
            <a:r>
              <a:rPr lang="en-US" sz="2000" dirty="0" smtClean="0"/>
              <a:t> </a:t>
            </a:r>
            <a:r>
              <a:rPr lang="uk-UA" sz="2000" dirty="0" smtClean="0"/>
              <a:t>над </a:t>
            </a:r>
            <a:r>
              <a:rPr lang="uk-UA" sz="2000" dirty="0"/>
              <a:t>«Прапороносцями» тривала три повоєнних роки у місті </a:t>
            </a:r>
            <a:r>
              <a:rPr lang="uk-UA" sz="2000" dirty="0" smtClean="0"/>
              <a:t>Дніпропетровськ, </a:t>
            </a:r>
            <a:r>
              <a:rPr lang="uk-UA" sz="2000" dirty="0"/>
              <a:t>де він жив у районі </a:t>
            </a:r>
            <a:r>
              <a:rPr lang="uk-UA" sz="2000" dirty="0" err="1"/>
              <a:t>Ломівка</a:t>
            </a:r>
            <a:r>
              <a:rPr lang="uk-UA" sz="2000" dirty="0"/>
              <a:t> в домі у своєї </a:t>
            </a:r>
            <a:r>
              <a:rPr lang="uk-UA" sz="2000" dirty="0" smtClean="0"/>
              <a:t>сестри</a:t>
            </a:r>
            <a:r>
              <a:rPr lang="en-US" sz="2000" dirty="0"/>
              <a:t>.</a:t>
            </a:r>
            <a:r>
              <a:rPr lang="uk-UA" sz="2000" dirty="0" smtClean="0"/>
              <a:t> В </a:t>
            </a:r>
            <a:r>
              <a:rPr lang="uk-UA" sz="2000" dirty="0"/>
              <a:t>цей час, правда, Олесь Гончар публікує ще кілька новел і повість «Земля гуде», завершує навчання в вузі (Дніпропетровський університет, 1946), але головним підсумком цих років стає трилогія </a:t>
            </a:r>
            <a:r>
              <a:rPr lang="uk-UA" sz="2400" dirty="0"/>
              <a:t>«Прапороносці».</a:t>
            </a:r>
          </a:p>
        </p:txBody>
      </p:sp>
      <p:sp>
        <p:nvSpPr>
          <p:cNvPr id="3" name="Прямокутник 2"/>
          <p:cNvSpPr/>
          <p:nvPr/>
        </p:nvSpPr>
        <p:spPr>
          <a:xfrm>
            <a:off x="570247" y="4221087"/>
            <a:ext cx="4572000" cy="1631216"/>
          </a:xfrm>
          <a:prstGeom prst="rect">
            <a:avLst/>
          </a:prstGeom>
        </p:spPr>
        <p:txBody>
          <a:bodyPr>
            <a:spAutoFit/>
          </a:bodyPr>
          <a:lstStyle/>
          <a:p>
            <a:r>
              <a:rPr lang="uk-UA" sz="2000" dirty="0" smtClean="0"/>
              <a:t>      На </a:t>
            </a:r>
            <a:r>
              <a:rPr lang="uk-UA" sz="2000" dirty="0"/>
              <a:t>сторінках журналу «Вітчизна», а згодом і окремим виданням з'явилися всі три частини роману («Альпи», 1946; «Голубий Дунай», 1947; «Злата Прага», 1948).</a:t>
            </a:r>
          </a:p>
        </p:txBody>
      </p:sp>
      <p:pic>
        <p:nvPicPr>
          <p:cNvPr id="2050" name="Picture 2" descr="http://krai.lib.kherson.ua/images/gallery/krai/small/1/lib-prXe26l.jpg">
            <a:hlinkClick r:id="rId2" tooltip="&lt;p&gt;Олесь Гончар у селі Ломівці на Дніпропетровщині.&lt;/p&g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476672"/>
            <a:ext cx="2026191" cy="292239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кутник 4"/>
          <p:cNvSpPr/>
          <p:nvPr/>
        </p:nvSpPr>
        <p:spPr>
          <a:xfrm>
            <a:off x="5580112" y="3968189"/>
            <a:ext cx="3240360" cy="646331"/>
          </a:xfrm>
          <a:prstGeom prst="rect">
            <a:avLst/>
          </a:prstGeom>
        </p:spPr>
        <p:txBody>
          <a:bodyPr wrap="square">
            <a:spAutoFit/>
          </a:bodyPr>
          <a:lstStyle/>
          <a:p>
            <a:r>
              <a:rPr lang="ru-RU" dirty="0"/>
              <a:t>Олесь Гончар у </a:t>
            </a:r>
            <a:r>
              <a:rPr lang="ru-RU" dirty="0" err="1"/>
              <a:t>селі</a:t>
            </a:r>
            <a:r>
              <a:rPr lang="ru-RU" dirty="0"/>
              <a:t> </a:t>
            </a:r>
            <a:r>
              <a:rPr lang="ru-RU" dirty="0" err="1"/>
              <a:t>Ломівці</a:t>
            </a:r>
            <a:r>
              <a:rPr lang="ru-RU" dirty="0"/>
              <a:t> на </a:t>
            </a:r>
            <a:r>
              <a:rPr lang="ru-RU" dirty="0" err="1" smtClean="0"/>
              <a:t>Дніпропетровщині</a:t>
            </a:r>
            <a:r>
              <a:rPr lang="en-US" dirty="0"/>
              <a:t>.</a:t>
            </a:r>
            <a:endParaRPr lang="uk-UA" dirty="0"/>
          </a:p>
        </p:txBody>
      </p:sp>
    </p:spTree>
    <p:extLst>
      <p:ext uri="{BB962C8B-B14F-4D97-AF65-F5344CB8AC3E}">
        <p14:creationId xmlns:p14="http://schemas.microsoft.com/office/powerpoint/2010/main" val="3240760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95536" y="404664"/>
            <a:ext cx="558011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Times New Roman" pitchFamily="18" charset="0"/>
              </a:rPr>
              <a:t>          </a:t>
            </a:r>
            <a:r>
              <a:rPr kumimoji="0" lang="uk-UA" sz="2400" b="0" i="0" u="none" strike="noStrike" cap="none" normalizeH="0" baseline="0" dirty="0" smtClean="0">
                <a:ln>
                  <a:noFill/>
                </a:ln>
                <a:solidFill>
                  <a:schemeClr val="tx1"/>
                </a:solidFill>
                <a:effectLst/>
                <a:latin typeface="Arial" pitchFamily="34" charset="0"/>
                <a:cs typeface="Times New Roman" pitchFamily="18" charset="0"/>
              </a:rPr>
              <a:t>Після завершення роботи над трилогією «Прапороносці» героїка війни і далі хвилювала митця. В кінці 40-х і на початку 50-х років він пише низку новел («</a:t>
            </a:r>
            <a:r>
              <a:rPr kumimoji="0" lang="uk-UA" sz="2400" b="0" i="0" u="none" strike="noStrike" cap="none" normalizeH="0" baseline="0" dirty="0" err="1" smtClean="0">
                <a:ln>
                  <a:noFill/>
                </a:ln>
                <a:solidFill>
                  <a:schemeClr val="tx1"/>
                </a:solidFill>
                <a:effectLst/>
                <a:latin typeface="Arial" pitchFamily="34" charset="0"/>
                <a:cs typeface="Times New Roman" pitchFamily="18" charset="0"/>
              </a:rPr>
              <a:t>Модри</a:t>
            </a:r>
            <a:r>
              <a:rPr kumimoji="0" lang="uk-UA" sz="2400" b="0" i="0" u="none" strike="noStrike" cap="none" normalizeH="0" baseline="0" dirty="0" smtClean="0">
                <a:ln>
                  <a:noFill/>
                </a:ln>
                <a:solidFill>
                  <a:schemeClr val="tx1"/>
                </a:solidFill>
                <a:effectLst/>
                <a:latin typeface="Arial" pitchFamily="34" charset="0"/>
                <a:cs typeface="Times New Roman" pitchFamily="18" charset="0"/>
              </a:rPr>
              <a:t> </a:t>
            </a:r>
            <a:r>
              <a:rPr kumimoji="0" lang="uk-UA" sz="2400" b="0" i="0" u="none" strike="noStrike" cap="none" normalizeH="0" baseline="0" dirty="0" err="1" smtClean="0">
                <a:ln>
                  <a:noFill/>
                </a:ln>
                <a:solidFill>
                  <a:schemeClr val="tx1"/>
                </a:solidFill>
                <a:effectLst/>
                <a:latin typeface="Arial" pitchFamily="34" charset="0"/>
                <a:cs typeface="Times New Roman" pitchFamily="18" charset="0"/>
              </a:rPr>
              <a:t>Камень</a:t>
            </a:r>
            <a:r>
              <a:rPr kumimoji="0" lang="uk-UA" sz="2400" b="0" i="0" u="none" strike="noStrike" cap="none" normalizeH="0" baseline="0" dirty="0" smtClean="0">
                <a:ln>
                  <a:noFill/>
                </a:ln>
                <a:solidFill>
                  <a:schemeClr val="tx1"/>
                </a:solidFill>
                <a:effectLst/>
                <a:latin typeface="Arial" pitchFamily="34" charset="0"/>
                <a:cs typeface="Times New Roman" pitchFamily="18" charset="0"/>
              </a:rPr>
              <a:t>», «Весна за </a:t>
            </a:r>
            <a:r>
              <a:rPr kumimoji="0" lang="uk-UA" sz="2400" b="0" i="0" u="none" strike="noStrike" cap="none" normalizeH="0" baseline="0" dirty="0" err="1" smtClean="0">
                <a:ln>
                  <a:noFill/>
                </a:ln>
                <a:solidFill>
                  <a:schemeClr val="tx1"/>
                </a:solidFill>
                <a:effectLst/>
                <a:latin typeface="Arial" pitchFamily="34" charset="0"/>
                <a:cs typeface="Times New Roman" pitchFamily="18" charset="0"/>
              </a:rPr>
              <a:t>Моравою</a:t>
            </a:r>
            <a:r>
              <a:rPr kumimoji="0" lang="uk-UA" sz="2400" b="0" i="0" u="none" strike="noStrike" cap="none" normalizeH="0" baseline="0" dirty="0" smtClean="0">
                <a:ln>
                  <a:noFill/>
                </a:ln>
                <a:solidFill>
                  <a:schemeClr val="tx1"/>
                </a:solidFill>
                <a:effectLst/>
                <a:latin typeface="Arial" pitchFamily="34" charset="0"/>
                <a:cs typeface="Times New Roman" pitchFamily="18" charset="0"/>
              </a:rPr>
              <a:t>», «Ілонка», «Гори співають», «</a:t>
            </a:r>
            <a:r>
              <a:rPr kumimoji="0" lang="uk-UA" sz="2400" b="0" i="0" u="none" strike="noStrike" cap="none" normalizeH="0" baseline="0" dirty="0" err="1" smtClean="0">
                <a:ln>
                  <a:noFill/>
                </a:ln>
                <a:solidFill>
                  <a:schemeClr val="tx1"/>
                </a:solidFill>
                <a:effectLst/>
                <a:latin typeface="Arial" pitchFamily="34" charset="0"/>
                <a:cs typeface="Times New Roman" pitchFamily="18" charset="0"/>
              </a:rPr>
              <a:t>Усман</a:t>
            </a:r>
            <a:r>
              <a:rPr kumimoji="0" lang="uk-UA" sz="2400" b="0" i="0" u="none" strike="noStrike" cap="none" normalizeH="0" baseline="0" dirty="0" smtClean="0">
                <a:ln>
                  <a:noFill/>
                </a:ln>
                <a:solidFill>
                  <a:schemeClr val="tx1"/>
                </a:solidFill>
                <a:effectLst/>
                <a:latin typeface="Arial" pitchFamily="34" charset="0"/>
                <a:cs typeface="Times New Roman" pitchFamily="18" charset="0"/>
              </a:rPr>
              <a:t> та Марта» й ін.), багато в чому суголосних з «Прапороносцями». У написаній тоді ж документальній в основі своїй повісті «Земля гуде» зображено діяльність молодіжної підпільної </a:t>
            </a:r>
            <a:r>
              <a:rPr kumimoji="0" lang="uk-UA" sz="2400" b="0" i="0" u="none" strike="noStrike" cap="none" normalizeH="0" baseline="0" dirty="0" err="1" smtClean="0">
                <a:ln>
                  <a:noFill/>
                </a:ln>
                <a:solidFill>
                  <a:schemeClr val="tx1"/>
                </a:solidFill>
                <a:effectLst/>
                <a:latin typeface="Arial" pitchFamily="34" charset="0"/>
                <a:cs typeface="Times New Roman" pitchFamily="18" charset="0"/>
              </a:rPr>
              <a:t>організації«Нескорена</a:t>
            </a:r>
            <a:r>
              <a:rPr kumimoji="0" lang="uk-UA" sz="2400" b="0" i="0" u="none" strike="noStrike" cap="none" normalizeH="0" baseline="0" dirty="0" smtClean="0">
                <a:ln>
                  <a:noFill/>
                </a:ln>
                <a:solidFill>
                  <a:schemeClr val="tx1"/>
                </a:solidFill>
                <a:effectLst/>
                <a:latin typeface="Arial" pitchFamily="34" charset="0"/>
                <a:cs typeface="Times New Roman" pitchFamily="18" charset="0"/>
              </a:rPr>
              <a:t> Полтавчанка», очолюваної комсомолкою Лялею </a:t>
            </a:r>
            <a:r>
              <a:rPr kumimoji="0" lang="uk-UA" sz="2400" b="0" i="0" u="none" strike="noStrike" cap="none" normalizeH="0" baseline="0" dirty="0" err="1" smtClean="0">
                <a:ln>
                  <a:noFill/>
                </a:ln>
                <a:solidFill>
                  <a:schemeClr val="tx1"/>
                </a:solidFill>
                <a:effectLst/>
                <a:latin typeface="Arial" pitchFamily="34" charset="0"/>
                <a:cs typeface="Times New Roman" pitchFamily="18" charset="0"/>
              </a:rPr>
              <a:t>Убийвовк</a:t>
            </a:r>
            <a:r>
              <a:rPr kumimoji="0" lang="uk-UA" sz="1800" b="0" i="0" u="none" strike="noStrike" cap="none" normalizeH="0" baseline="0" dirty="0" smtClean="0">
                <a:ln>
                  <a:noFill/>
                </a:ln>
                <a:solidFill>
                  <a:schemeClr val="tx1"/>
                </a:solidFill>
                <a:effectLst/>
                <a:latin typeface="Arial" pitchFamily="34" charset="0"/>
                <a:cs typeface="Times New Roman" pitchFamily="18" charset="0"/>
              </a:rPr>
              <a:t>.</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7" name="Picture 3" descr="http://images.yakaboo.ua/i_upload/book_image/84/56/12/56127998.jpg"/>
          <p:cNvPicPr>
            <a:picLocks noChangeAspect="1" noChangeArrowheads="1"/>
          </p:cNvPicPr>
          <p:nvPr/>
        </p:nvPicPr>
        <p:blipFill rotWithShape="1">
          <a:blip r:embed="rId2">
            <a:extLst>
              <a:ext uri="{28A0092B-C50C-407E-A947-70E740481C1C}">
                <a14:useLocalDpi xmlns:a14="http://schemas.microsoft.com/office/drawing/2010/main" val="0"/>
              </a:ext>
            </a:extLst>
          </a:blip>
          <a:srcRect l="9447" r="9514"/>
          <a:stretch/>
        </p:blipFill>
        <p:spPr bwMode="auto">
          <a:xfrm>
            <a:off x="6660232" y="418451"/>
            <a:ext cx="1181653" cy="198835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http://t3.gstatic.com/images?q=tbn:ANd9GcTEpMExfiCQbpGAKfvgReVLcrqwAP88HHUj-ZkMvRJmmSrDtyk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2" y="2564904"/>
            <a:ext cx="1181653" cy="1861103"/>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http://t0.gstatic.com/images?q=tbn:ANd9GcQ0RZN4oGMn9lcGZS0e1ZDx6DDaTa2fij5eLGSw5uxtovbgjrNj"/>
          <p:cNvPicPr>
            <a:picLocks noChangeAspect="1" noChangeArrowheads="1"/>
          </p:cNvPicPr>
          <p:nvPr/>
        </p:nvPicPr>
        <p:blipFill rotWithShape="1">
          <a:blip r:embed="rId4">
            <a:extLst>
              <a:ext uri="{28A0092B-C50C-407E-A947-70E740481C1C}">
                <a14:useLocalDpi xmlns:a14="http://schemas.microsoft.com/office/drawing/2010/main" val="0"/>
              </a:ext>
            </a:extLst>
          </a:blip>
          <a:srcRect l="7281" r="6433"/>
          <a:stretch/>
        </p:blipFill>
        <p:spPr bwMode="auto">
          <a:xfrm>
            <a:off x="6627903" y="4725144"/>
            <a:ext cx="1207233" cy="1907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6516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7504" y="502414"/>
            <a:ext cx="54006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Arial" pitchFamily="34" charset="0"/>
                <a:cs typeface="Times New Roman" pitchFamily="18" charset="0"/>
              </a:rPr>
              <a:t>           Видані протягом 50-х років книги новел «Південь» (1951), «Дорога за хмари» (1953), «Чари-комиші» (1958), повісті «Микита Братусь» (1951) і «Щоб світився вогник» (1955) присвячені мирному життю людей, важливим моральним аспектам їхніх взаємовідносин, а романна дилогія «Таврія» (1952) і «Перекоп» (1957) — </a:t>
            </a:r>
            <a:r>
              <a:rPr kumimoji="0" lang="uk-UA" b="0" i="0" u="none" strike="noStrike" cap="none" normalizeH="0" baseline="0" dirty="0" err="1" smtClean="0">
                <a:ln>
                  <a:noFill/>
                </a:ln>
                <a:solidFill>
                  <a:schemeClr val="tx1"/>
                </a:solidFill>
                <a:effectLst/>
                <a:latin typeface="Arial" pitchFamily="34" charset="0"/>
                <a:cs typeface="Times New Roman" pitchFamily="18" charset="0"/>
              </a:rPr>
              <a:t>історико-революційній</a:t>
            </a:r>
            <a:r>
              <a:rPr kumimoji="0" lang="uk-UA" b="0" i="0" u="none" strike="noStrike" cap="none" normalizeH="0" baseline="0" dirty="0" smtClean="0">
                <a:ln>
                  <a:noFill/>
                </a:ln>
                <a:solidFill>
                  <a:schemeClr val="tx1"/>
                </a:solidFill>
                <a:effectLst/>
                <a:latin typeface="Arial" pitchFamily="34" charset="0"/>
                <a:cs typeface="Times New Roman" pitchFamily="18" charset="0"/>
              </a:rPr>
              <a:t> проблематиці.</a:t>
            </a:r>
            <a:endParaRPr kumimoji="0" lang="uk-UA"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Arial" pitchFamily="34" charset="0"/>
                <a:cs typeface="Times New Roman" pitchFamily="18" charset="0"/>
              </a:rPr>
              <a:t>Якісна новизна романів «Людина і зброя» (1960) та «Циклон» (1970) полягала в тому, що акцент у них зроблено на </a:t>
            </a:r>
            <a:r>
              <a:rPr kumimoji="0" lang="uk-UA" b="0" i="0" u="none" strike="noStrike" cap="none" normalizeH="0" baseline="0" dirty="0" err="1" smtClean="0">
                <a:ln>
                  <a:noFill/>
                </a:ln>
                <a:solidFill>
                  <a:schemeClr val="tx1"/>
                </a:solidFill>
                <a:effectLst/>
                <a:latin typeface="Arial" pitchFamily="34" charset="0"/>
                <a:cs typeface="Times New Roman" pitchFamily="18" charset="0"/>
              </a:rPr>
              <a:t>найсокровенніших</a:t>
            </a:r>
            <a:r>
              <a:rPr kumimoji="0" lang="uk-UA" b="0" i="0" u="none" strike="noStrike" cap="none" normalizeH="0" baseline="0" dirty="0" smtClean="0">
                <a:ln>
                  <a:noFill/>
                </a:ln>
                <a:solidFill>
                  <a:schemeClr val="tx1"/>
                </a:solidFill>
                <a:effectLst/>
                <a:latin typeface="Arial" pitchFamily="34" charset="0"/>
                <a:cs typeface="Times New Roman" pitchFamily="18" charset="0"/>
              </a:rPr>
              <a:t> питаннях життя і смерті людини, на проблемах </a:t>
            </a:r>
            <a:r>
              <a:rPr kumimoji="0" lang="uk-UA" b="0" i="0" u="none" strike="noStrike" cap="none" normalizeH="0" baseline="0" dirty="0" err="1" smtClean="0">
                <a:ln>
                  <a:noFill/>
                </a:ln>
                <a:solidFill>
                  <a:schemeClr val="tx1"/>
                </a:solidFill>
                <a:effectLst/>
                <a:latin typeface="Arial" pitchFamily="34" charset="0"/>
                <a:cs typeface="Times New Roman" pitchFamily="18" charset="0"/>
              </a:rPr>
              <a:t>незнищенності</a:t>
            </a:r>
            <a:r>
              <a:rPr kumimoji="0" lang="uk-UA" b="0" i="0" u="none" strike="noStrike" cap="none" normalizeH="0" baseline="0" dirty="0" smtClean="0">
                <a:ln>
                  <a:noFill/>
                </a:ln>
                <a:solidFill>
                  <a:schemeClr val="tx1"/>
                </a:solidFill>
                <a:effectLst/>
                <a:latin typeface="Arial" pitchFamily="34" charset="0"/>
                <a:cs typeface="Times New Roman" pitchFamily="18" charset="0"/>
              </a:rPr>
              <a:t> її.</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5" name="Picture 3" descr="http://prosvilib.at.ua/_ph/14/2/81385637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1196752"/>
            <a:ext cx="2710232" cy="368238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4"/>
          <p:cNvSpPr>
            <a:spLocks noChangeArrowheads="1"/>
          </p:cNvSpPr>
          <p:nvPr/>
        </p:nvSpPr>
        <p:spPr bwMode="auto">
          <a:xfrm>
            <a:off x="179512" y="4226605"/>
            <a:ext cx="565212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tx1"/>
                </a:solidFill>
                <a:effectLst/>
                <a:latin typeface="Arial" pitchFamily="34" charset="0"/>
                <a:cs typeface="Times New Roman" pitchFamily="18" charset="0"/>
              </a:rPr>
              <a:t>        Свіжість погляду на світ, незвичайну заглибленість у життя продемонстрував автор «Прапороносців» у нових своїх творах, що з'явилися протягом 60 — 70-х років. Серед них — романи «Тронка» (1963), «Собор» (1968), «Берег любові» (1976), «Твоя зоря» (1980), повість «Бригантина» (1972), новели «</a:t>
            </a:r>
            <a:r>
              <a:rPr kumimoji="0" lang="uk-UA" sz="1800" b="0" i="0" u="none" strike="noStrike" cap="none" normalizeH="0" baseline="0" dirty="0" err="1" smtClean="0">
                <a:ln>
                  <a:noFill/>
                </a:ln>
                <a:solidFill>
                  <a:schemeClr val="tx1"/>
                </a:solidFill>
                <a:effectLst/>
                <a:latin typeface="Arial" pitchFamily="34" charset="0"/>
                <a:cs typeface="Times New Roman" pitchFamily="18" charset="0"/>
              </a:rPr>
              <a:t>Кресафт</a:t>
            </a:r>
            <a:r>
              <a:rPr kumimoji="0" lang="uk-UA" sz="1800" b="0" i="0" u="none" strike="noStrike" cap="none" normalizeH="0" baseline="0" dirty="0" smtClean="0">
                <a:ln>
                  <a:noFill/>
                </a:ln>
                <a:solidFill>
                  <a:schemeClr val="tx1"/>
                </a:solidFill>
                <a:effectLst/>
                <a:latin typeface="Arial" pitchFamily="34" charset="0"/>
                <a:cs typeface="Times New Roman" pitchFamily="18" charset="0"/>
              </a:rPr>
              <a:t>» (1963), «На косі» (1966), «Під далекими соснами» (1970), «Пізнє прозріння» (1974) та ін.</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29029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3500" y="482189"/>
            <a:ext cx="565665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tx1"/>
                </a:solidFill>
                <a:effectLst/>
                <a:latin typeface="Arial" pitchFamily="34" charset="0"/>
                <a:cs typeface="Times New Roman" pitchFamily="18" charset="0"/>
              </a:rPr>
              <a:t>       Якщо роман «Тронка» приніс авторові Ленінську премію (1964р.), то доля написаного наприкінці 60-х років «Собору» склалася драматично. Перші рецензії на роман були схвальні, але невдовзі вульгаризаторська критика піддала його тенденційному остракізму, і твір було вилучено з літературного процесу на два десятиліття.</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a:spLocks noChangeArrowheads="1"/>
          </p:cNvSpPr>
          <p:nvPr/>
        </p:nvSpPr>
        <p:spPr bwMode="auto">
          <a:xfrm>
            <a:off x="315481" y="3356992"/>
            <a:ext cx="5732175"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dirty="0" smtClean="0">
                <a:ln>
                  <a:noFill/>
                </a:ln>
                <a:solidFill>
                  <a:schemeClr val="tx1"/>
                </a:solidFill>
                <a:effectLst/>
                <a:latin typeface="Arial" pitchFamily="34" charset="0"/>
                <a:cs typeface="Times New Roman" pitchFamily="18" charset="0"/>
              </a:rPr>
              <a:t>      Працю на ниві художньої прози Олесь Гончар постійно поєднує з літературно-критичною творчістю. Почавши ще в студентські роки з досліджень поетики М. Коцюбинського і В. Стефаника, він згодом створив десятки статей, які вже публікувалися в трьох окремих книгах («Про наше письменство», 1972; «О </a:t>
            </a:r>
            <a:r>
              <a:rPr kumimoji="0" lang="uk-UA" sz="1800" b="0" i="0" u="none" strike="noStrike" cap="none" normalizeH="0" baseline="0" dirty="0" err="1" smtClean="0">
                <a:ln>
                  <a:noFill/>
                </a:ln>
                <a:solidFill>
                  <a:schemeClr val="tx1"/>
                </a:solidFill>
                <a:effectLst/>
                <a:latin typeface="Arial" pitchFamily="34" charset="0"/>
                <a:cs typeface="Times New Roman" pitchFamily="18" charset="0"/>
              </a:rPr>
              <a:t>тех</a:t>
            </a:r>
            <a:r>
              <a:rPr kumimoji="0" lang="uk-UA" sz="1800" b="0" i="0" u="none" strike="noStrike" cap="none" normalizeH="0" baseline="0" dirty="0" smtClean="0">
                <a:ln>
                  <a:noFill/>
                </a:ln>
                <a:solidFill>
                  <a:schemeClr val="tx1"/>
                </a:solidFill>
                <a:effectLst/>
                <a:latin typeface="Arial" pitchFamily="34" charset="0"/>
                <a:cs typeface="Times New Roman" pitchFamily="18" charset="0"/>
              </a:rPr>
              <a:t>, </a:t>
            </a:r>
            <a:r>
              <a:rPr kumimoji="0" lang="uk-UA" sz="1800" b="0" i="0" u="none" strike="noStrike" cap="none" normalizeH="0" baseline="0" dirty="0" err="1" smtClean="0">
                <a:ln>
                  <a:noFill/>
                </a:ln>
                <a:solidFill>
                  <a:schemeClr val="tx1"/>
                </a:solidFill>
                <a:effectLst/>
                <a:latin typeface="Arial" pitchFamily="34" charset="0"/>
                <a:cs typeface="Times New Roman" pitchFamily="18" charset="0"/>
              </a:rPr>
              <a:t>кто</a:t>
            </a:r>
            <a:r>
              <a:rPr kumimoji="0" lang="uk-UA" sz="1800" b="0" i="0" u="none" strike="noStrike" cap="none" normalizeH="0" baseline="0" dirty="0" smtClean="0">
                <a:ln>
                  <a:noFill/>
                </a:ln>
                <a:solidFill>
                  <a:schemeClr val="tx1"/>
                </a:solidFill>
                <a:effectLst/>
                <a:latin typeface="Arial" pitchFamily="34" charset="0"/>
                <a:cs typeface="Times New Roman" pitchFamily="18" charset="0"/>
              </a:rPr>
              <a:t> </a:t>
            </a:r>
            <a:r>
              <a:rPr kumimoji="0" lang="uk-UA" sz="1800" b="0" i="0" u="none" strike="noStrike" cap="none" normalizeH="0" baseline="0" dirty="0" err="1" smtClean="0">
                <a:ln>
                  <a:noFill/>
                </a:ln>
                <a:solidFill>
                  <a:schemeClr val="tx1"/>
                </a:solidFill>
                <a:effectLst/>
                <a:latin typeface="Arial" pitchFamily="34" charset="0"/>
                <a:cs typeface="Times New Roman" pitchFamily="18" charset="0"/>
              </a:rPr>
              <a:t>дорог</a:t>
            </a:r>
            <a:r>
              <a:rPr kumimoji="0" lang="uk-UA" sz="1800" b="0" i="0" u="none" strike="noStrike" cap="none" normalizeH="0" baseline="0" dirty="0" smtClean="0">
                <a:ln>
                  <a:noFill/>
                </a:ln>
                <a:solidFill>
                  <a:schemeClr val="tx1"/>
                </a:solidFill>
                <a:effectLst/>
                <a:latin typeface="Arial" pitchFamily="34" charset="0"/>
                <a:cs typeface="Times New Roman" pitchFamily="18" charset="0"/>
              </a:rPr>
              <a:t>», 1978; «Письменницькі роздуми», 1980) та входили частково до шеститомного зібрання творів письменника.</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124" name="Picture 4" descr="http://litopys.net/img/thisday/April/03-04/oles_gonchar_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7656" y="764704"/>
            <a:ext cx="2857500" cy="248602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http://t1.gstatic.com/images?q=tbn:ANd9GcRjBJZVQqspk8mB9b7XAwmJLA3_KkXNPDIWsG117j2lEXBsM6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2270" y="3861048"/>
            <a:ext cx="2704300"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21673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280</TotalTime>
  <Words>1012</Words>
  <Application>Microsoft Office PowerPoint</Application>
  <PresentationFormat>Екран (4:3)</PresentationFormat>
  <Paragraphs>24</Paragraphs>
  <Slides>11</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11</vt:i4>
      </vt:variant>
    </vt:vector>
  </HeadingPairs>
  <TitlesOfParts>
    <vt:vector size="12" baseType="lpstr">
      <vt:lpstr>Апекс</vt:lpstr>
      <vt:lpstr>           Олесь Терентійович Гончар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Sara Yasmeen (Wipro Technologies)</dc:creator>
  <cp:lastModifiedBy>Public</cp:lastModifiedBy>
  <cp:revision>21</cp:revision>
  <dcterms:created xsi:type="dcterms:W3CDTF">2010-02-23T11:30:32Z</dcterms:created>
  <dcterms:modified xsi:type="dcterms:W3CDTF">2013-10-21T08:47:50Z</dcterms:modified>
</cp:coreProperties>
</file>