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29.10.2013</a:t>
            </a:fld>
            <a:endParaRPr lang="ru-RU" dirty="0"/>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29.10.2013</a:t>
            </a:fld>
            <a:endParaRPr lang="ru-RU" dirty="0"/>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29.10.2013</a:t>
            </a:fld>
            <a:endParaRPr lang="ru-RU" dirty="0"/>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29.10.2013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4071942"/>
            <a:ext cx="8305800" cy="1143000"/>
          </a:xfrm>
        </p:spPr>
        <p:txBody>
          <a:bodyPr/>
          <a:lstStyle/>
          <a:p>
            <a:r>
              <a:rPr lang="uk-UA" sz="3200" b="1" dirty="0" smtClean="0">
                <a:solidFill>
                  <a:schemeClr val="accent1">
                    <a:lumMod val="50000"/>
                  </a:schemeClr>
                </a:solidFill>
                <a:latin typeface="Bookman Old Style" pitchFamily="18" charset="0"/>
              </a:rPr>
              <a:t>Центральна бібліотека </a:t>
            </a:r>
          </a:p>
          <a:p>
            <a:r>
              <a:rPr lang="uk-UA" sz="3200" dirty="0" smtClean="0">
                <a:solidFill>
                  <a:schemeClr val="accent1">
                    <a:lumMod val="50000"/>
                  </a:schemeClr>
                </a:solidFill>
                <a:latin typeface="Bookman Old Style" pitchFamily="18" charset="0"/>
              </a:rPr>
              <a:t>м. Нікополь</a:t>
            </a:r>
          </a:p>
          <a:p>
            <a:r>
              <a:rPr lang="uk-UA" sz="3200" b="1" dirty="0" smtClean="0">
                <a:solidFill>
                  <a:srgbClr val="FFC000"/>
                </a:solidFill>
              </a:rPr>
              <a:t>квітень 2013 р</a:t>
            </a:r>
            <a:r>
              <a:rPr lang="uk-UA" sz="3200" dirty="0" smtClean="0">
                <a:solidFill>
                  <a:srgbClr val="FFC000"/>
                </a:solidFill>
                <a:latin typeface="Bookman Old Style" pitchFamily="18" charset="0"/>
              </a:rPr>
              <a:t>.</a:t>
            </a:r>
            <a:endParaRPr lang="ru-RU" sz="3200" dirty="0">
              <a:solidFill>
                <a:srgbClr val="FFC000"/>
              </a:solidFill>
              <a:latin typeface="Bookman Old Style" pitchFamily="18" charset="0"/>
            </a:endParaRPr>
          </a:p>
        </p:txBody>
      </p:sp>
      <p:sp>
        <p:nvSpPr>
          <p:cNvPr id="2" name="Заголовок 1"/>
          <p:cNvSpPr>
            <a:spLocks noGrp="1"/>
          </p:cNvSpPr>
          <p:nvPr>
            <p:ph type="ctrTitle"/>
          </p:nvPr>
        </p:nvSpPr>
        <p:spPr>
          <a:xfrm>
            <a:off x="500034" y="1214422"/>
            <a:ext cx="8305800" cy="1981200"/>
          </a:xfrm>
        </p:spPr>
        <p:txBody>
          <a:bodyPr/>
          <a:lstStyle/>
          <a:p>
            <a:r>
              <a:rPr lang="uk-UA" sz="5400" b="1" dirty="0" err="1" smtClean="0">
                <a:solidFill>
                  <a:srgbClr val="C00000"/>
                </a:solidFill>
                <a:latin typeface="Bookman Old Style" pitchFamily="18" charset="0"/>
              </a:rPr>
              <a:t>“Людина</a:t>
            </a:r>
            <a:r>
              <a:rPr lang="uk-UA" sz="5400" b="1" dirty="0" smtClean="0">
                <a:solidFill>
                  <a:srgbClr val="C00000"/>
                </a:solidFill>
                <a:latin typeface="Bookman Old Style" pitchFamily="18" charset="0"/>
              </a:rPr>
              <a:t> світу. </a:t>
            </a:r>
            <a:br>
              <a:rPr lang="uk-UA" sz="5400" b="1" dirty="0" smtClean="0">
                <a:solidFill>
                  <a:srgbClr val="C00000"/>
                </a:solidFill>
                <a:latin typeface="Bookman Old Style" pitchFamily="18" charset="0"/>
              </a:rPr>
            </a:br>
            <a:r>
              <a:rPr lang="uk-UA" sz="5400" b="1" dirty="0" smtClean="0">
                <a:solidFill>
                  <a:srgbClr val="C00000"/>
                </a:solidFill>
                <a:latin typeface="Bookman Old Style" pitchFamily="18" charset="0"/>
              </a:rPr>
              <a:t>Син </a:t>
            </a:r>
            <a:r>
              <a:rPr lang="uk-UA" sz="5400" b="1" dirty="0" err="1" smtClean="0">
                <a:solidFill>
                  <a:srgbClr val="C00000"/>
                </a:solidFill>
                <a:latin typeface="Bookman Old Style" pitchFamily="18" charset="0"/>
              </a:rPr>
              <a:t>Дніпра”</a:t>
            </a:r>
            <a:r>
              <a:rPr lang="uk-UA" sz="5400" b="1" dirty="0" smtClean="0">
                <a:solidFill>
                  <a:schemeClr val="tx2">
                    <a:lumMod val="90000"/>
                  </a:schemeClr>
                </a:solidFill>
                <a:latin typeface="Bookman Old Style" pitchFamily="18" charset="0"/>
              </a:rPr>
              <a:t/>
            </a:r>
            <a:br>
              <a:rPr lang="uk-UA" sz="5400" b="1" dirty="0" smtClean="0">
                <a:solidFill>
                  <a:schemeClr val="tx2">
                    <a:lumMod val="90000"/>
                  </a:schemeClr>
                </a:solidFill>
                <a:latin typeface="Bookman Old Style" pitchFamily="18" charset="0"/>
              </a:rPr>
            </a:br>
            <a:r>
              <a:rPr lang="uk-UA" sz="5400" b="1" dirty="0" smtClean="0">
                <a:solidFill>
                  <a:schemeClr val="tx2">
                    <a:lumMod val="90000"/>
                  </a:schemeClr>
                </a:solidFill>
                <a:latin typeface="Bookman Old Style" pitchFamily="18" charset="0"/>
              </a:rPr>
              <a:t>(</a:t>
            </a:r>
            <a:r>
              <a:rPr lang="uk-UA" sz="3600" b="1" i="1" dirty="0" smtClean="0">
                <a:solidFill>
                  <a:schemeClr val="tx2">
                    <a:lumMod val="90000"/>
                  </a:schemeClr>
                </a:solidFill>
                <a:latin typeface="Bookman Old Style" pitchFamily="18" charset="0"/>
              </a:rPr>
              <a:t>до 95-річчя О.Гончара)</a:t>
            </a:r>
            <a:endParaRPr lang="ru-RU" sz="3600" b="1" i="1" dirty="0">
              <a:solidFill>
                <a:schemeClr val="tx2">
                  <a:lumMod val="90000"/>
                </a:schemeClr>
              </a:solidFill>
              <a:latin typeface="Bookman Old Style" pitchFamily="18" charset="0"/>
            </a:endParaRPr>
          </a:p>
        </p:txBody>
      </p:sp>
    </p:spTree>
  </p:cSld>
  <p:clrMapOvr>
    <a:masterClrMapping/>
  </p:clrMapOvr>
  <p:transition spd="slow" advTm="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4071966" cy="6524863"/>
          </a:xfrm>
          <a:prstGeom prst="rect">
            <a:avLst/>
          </a:prstGeom>
        </p:spPr>
        <p:txBody>
          <a:bodyPr wrap="square">
            <a:spAutoFit/>
          </a:bodyPr>
          <a:lstStyle/>
          <a:p>
            <a:pPr algn="just"/>
            <a:r>
              <a:rPr lang="uk-UA" dirty="0" smtClean="0">
                <a:solidFill>
                  <a:srgbClr val="FFC000"/>
                </a:solidFill>
              </a:rPr>
              <a:t>	</a:t>
            </a:r>
            <a:r>
              <a:rPr lang="uk-UA" sz="2200" dirty="0" smtClean="0">
                <a:solidFill>
                  <a:srgbClr val="FFC000"/>
                </a:solidFill>
              </a:rPr>
              <a:t>У 1960 році надрукований роман </a:t>
            </a:r>
            <a:r>
              <a:rPr lang="uk-UA" sz="2200" b="1" dirty="0" smtClean="0">
                <a:solidFill>
                  <a:srgbClr val="FF0000"/>
                </a:solidFill>
              </a:rPr>
              <a:t>«Людина і зброя», </a:t>
            </a:r>
            <a:r>
              <a:rPr lang="uk-UA" sz="2200" dirty="0" smtClean="0">
                <a:solidFill>
                  <a:srgbClr val="FFC000"/>
                </a:solidFill>
              </a:rPr>
              <a:t>що відкриває нову сторінку у творчості Гончара. Романтико-філософська спрямованість твору, акцент на найсокровенніших питаннях життя і смерті людини, проблеми незнищенності морального духу людини відрізняють цей роман, заснований на спогадах письменника про студентське добровольчий батальйон часів війни. Роман був удостоєний Національної премії України імені Шевченка .</a:t>
            </a:r>
            <a:endParaRPr lang="uk-UA" sz="2200" dirty="0">
              <a:solidFill>
                <a:srgbClr val="FFC000"/>
              </a:solidFill>
            </a:endParaRPr>
          </a:p>
        </p:txBody>
      </p:sp>
      <p:pic>
        <p:nvPicPr>
          <p:cNvPr id="6" name="Рисунок 5" descr="IMG_0760.jpg"/>
          <p:cNvPicPr>
            <a:picLocks noChangeAspect="1"/>
          </p:cNvPicPr>
          <p:nvPr/>
        </p:nvPicPr>
        <p:blipFill>
          <a:blip r:embed="rId2" cstate="print"/>
          <a:srcRect l="5555" r="9722" b="3125"/>
          <a:stretch>
            <a:fillRect/>
          </a:stretch>
        </p:blipFill>
        <p:spPr>
          <a:xfrm>
            <a:off x="4786314" y="285728"/>
            <a:ext cx="3980571" cy="6068717"/>
          </a:xfrm>
          <a:prstGeom prst="rect">
            <a:avLst/>
          </a:prstGeom>
        </p:spPr>
      </p:pic>
    </p:spTree>
  </p:cSld>
  <p:clrMapOvr>
    <a:masterClrMapping/>
  </p:clrMapOvr>
  <p:transition spd="slow" advTm="25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500042"/>
            <a:ext cx="4214842" cy="5286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Роман у новелах </a:t>
            </a:r>
            <a:r>
              <a:rPr kumimoji="0" lang="uk-UA" sz="2000" b="1" i="0" u="none" strike="noStrike" cap="none" normalizeH="0" baseline="0" dirty="0" smtClean="0">
                <a:ln>
                  <a:noFill/>
                </a:ln>
                <a:solidFill>
                  <a:srgbClr val="FF0000"/>
                </a:solidFill>
                <a:effectLst/>
                <a:ea typeface="Times New Roman" pitchFamily="18" charset="0"/>
                <a:cs typeface="Times New Roman" pitchFamily="18" charset="0"/>
              </a:rPr>
              <a:t>«Тронка»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(1963) — перший великий твір Гончара, присвячений сучасному мирному життю. Побудований у вигляді своєрідного «вінка новел», що розкривають різні сторони життя простих людей, мешканців українських степів, роман малює цілу панораму характерів, образів, ситуацій. У «Тронці» вперше в українській літературі гостро ставиться проблема викорінення сталінізму, боротьби старого з новим. На хвилі хрущовської відлиги роман був удостоєний Ленінської премії (1964).</a:t>
            </a:r>
            <a:endParaRPr kumimoji="0" lang="uk-UA" sz="2000" b="0" i="0" u="none" strike="noStrike" cap="none" normalizeH="0" baseline="0" dirty="0" smtClean="0">
              <a:ln>
                <a:noFill/>
              </a:ln>
              <a:solidFill>
                <a:srgbClr val="FFC000"/>
              </a:solidFill>
              <a:effectLst/>
            </a:endParaRPr>
          </a:p>
        </p:txBody>
      </p:sp>
      <p:pic>
        <p:nvPicPr>
          <p:cNvPr id="3" name="Рисунок 2" descr="IMG_0765.jpg"/>
          <p:cNvPicPr>
            <a:picLocks noChangeAspect="1"/>
          </p:cNvPicPr>
          <p:nvPr/>
        </p:nvPicPr>
        <p:blipFill>
          <a:blip r:embed="rId2" cstate="print"/>
          <a:srcRect l="6944" r="11111" b="5208"/>
          <a:stretch>
            <a:fillRect/>
          </a:stretch>
        </p:blipFill>
        <p:spPr>
          <a:xfrm>
            <a:off x="4786314" y="357166"/>
            <a:ext cx="3983272" cy="6143668"/>
          </a:xfrm>
          <a:prstGeom prst="rect">
            <a:avLst/>
          </a:prstGeom>
        </p:spPr>
      </p:pic>
    </p:spTree>
  </p:cSld>
  <p:clrMapOvr>
    <a:masterClrMapping/>
  </p:clrMapOvr>
  <p:transition spd="slow" advTm="30000">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0766.jpg"/>
          <p:cNvPicPr>
            <a:picLocks noChangeAspect="1"/>
          </p:cNvPicPr>
          <p:nvPr/>
        </p:nvPicPr>
        <p:blipFill>
          <a:blip r:embed="rId2" cstate="print"/>
          <a:srcRect l="11111" t="7291" r="11111" b="2083"/>
          <a:stretch>
            <a:fillRect/>
          </a:stretch>
        </p:blipFill>
        <p:spPr>
          <a:xfrm>
            <a:off x="4786314" y="357166"/>
            <a:ext cx="4000528" cy="6215106"/>
          </a:xfrm>
          <a:prstGeom prst="rect">
            <a:avLst/>
          </a:prstGeom>
        </p:spPr>
      </p:pic>
      <p:sp>
        <p:nvSpPr>
          <p:cNvPr id="24577" name="Rectangle 1"/>
          <p:cNvSpPr>
            <a:spLocks noChangeArrowheads="1"/>
          </p:cNvSpPr>
          <p:nvPr/>
        </p:nvSpPr>
        <p:spPr bwMode="auto">
          <a:xfrm>
            <a:off x="214282" y="428604"/>
            <a:ext cx="450056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FFC000"/>
                </a:solidFill>
                <a:effectLst/>
                <a:ea typeface="Times New Roman" pitchFamily="18" charset="0"/>
                <a:cs typeface="Times New Roman" pitchFamily="18" charset="0"/>
              </a:rPr>
              <a:t>	Сумна доля була уготована наступному твору Гончара роману </a:t>
            </a:r>
            <a:r>
              <a:rPr kumimoji="0" lang="uk-UA" sz="1600" b="1" i="0" u="none" strike="noStrike" cap="none" normalizeH="0" baseline="0" dirty="0" smtClean="0">
                <a:ln>
                  <a:noFill/>
                </a:ln>
                <a:solidFill>
                  <a:srgbClr val="FF0000"/>
                </a:solidFill>
                <a:effectLst/>
                <a:ea typeface="Times New Roman" pitchFamily="18" charset="0"/>
                <a:cs typeface="Times New Roman" pitchFamily="18" charset="0"/>
              </a:rPr>
              <a:t>«Собор» </a:t>
            </a:r>
            <a:r>
              <a:rPr kumimoji="0" lang="uk-UA" sz="1600" b="0" i="0" u="none" strike="noStrike" cap="none" normalizeH="0" baseline="0" dirty="0" smtClean="0">
                <a:ln>
                  <a:noFill/>
                </a:ln>
                <a:solidFill>
                  <a:srgbClr val="FFC000"/>
                </a:solidFill>
                <a:effectLst/>
                <a:ea typeface="Times New Roman" pitchFamily="18" charset="0"/>
                <a:cs typeface="Times New Roman" pitchFamily="18" charset="0"/>
              </a:rPr>
              <a:t>(1968). У порівнянні з «Тронка» роман набагато ближчий до традиційного реалізму з чітко вираженими позитивними й негативними героями. Боротьба за відродження духовності, за історичну пам’ять народу як основу порядності у відносинах між людьми знаходиться в центрі оповідання. Прообразом собору в романі послужив Троїцький собор у Новомосковську Дніпропетровської області. Перший секретар Дніпропетровського обкому КПРС </a:t>
            </a:r>
            <a:r>
              <a:rPr kumimoji="0" lang="uk-UA" sz="1600" b="0" i="0" u="none" strike="noStrike" cap="none" normalizeH="0" baseline="0" dirty="0" err="1" smtClean="0">
                <a:ln>
                  <a:noFill/>
                </a:ln>
                <a:solidFill>
                  <a:srgbClr val="FFC000"/>
                </a:solidFill>
                <a:effectLst/>
                <a:ea typeface="Times New Roman" pitchFamily="18" charset="0"/>
                <a:cs typeface="Times New Roman" pitchFamily="18" charset="0"/>
              </a:rPr>
              <a:t>Ватченко</a:t>
            </a:r>
            <a:r>
              <a:rPr kumimoji="0" lang="uk-UA" sz="1600" b="0" i="0" u="none" strike="noStrike" cap="none" normalizeH="0" baseline="0" dirty="0" smtClean="0">
                <a:ln>
                  <a:noFill/>
                </a:ln>
                <a:solidFill>
                  <a:srgbClr val="FFC000"/>
                </a:solidFill>
                <a:effectLst/>
                <a:ea typeface="Times New Roman" pitchFamily="18" charset="0"/>
                <a:cs typeface="Times New Roman" pitchFamily="18" charset="0"/>
              </a:rPr>
              <a:t> впізнав себе в образі негативного героя бездуховного партійця-пристосуванця, що здав свого батька в будинок престарілих. Будучи одним з людей Брежнєва, </a:t>
            </a:r>
            <a:r>
              <a:rPr kumimoji="0" lang="uk-UA" sz="1600" b="0" i="0" u="none" strike="noStrike" cap="none" normalizeH="0" baseline="0" dirty="0" err="1" smtClean="0">
                <a:ln>
                  <a:noFill/>
                </a:ln>
                <a:solidFill>
                  <a:srgbClr val="FFC000"/>
                </a:solidFill>
                <a:effectLst/>
                <a:ea typeface="Times New Roman" pitchFamily="18" charset="0"/>
                <a:cs typeface="Times New Roman" pitchFamily="18" charset="0"/>
              </a:rPr>
              <a:t>Ватченко</a:t>
            </a:r>
            <a:r>
              <a:rPr kumimoji="0" lang="uk-UA" sz="1600" b="0" i="0" u="none" strike="noStrike" cap="none" normalizeH="0" baseline="0" dirty="0" smtClean="0">
                <a:ln>
                  <a:noFill/>
                </a:ln>
                <a:solidFill>
                  <a:srgbClr val="FFC000"/>
                </a:solidFill>
                <a:effectLst/>
                <a:ea typeface="Times New Roman" pitchFamily="18" charset="0"/>
                <a:cs typeface="Times New Roman" pitchFamily="18" charset="0"/>
              </a:rPr>
              <a:t> зажадав заборони роману. Роман був надрукований тільки в журналі, вже надрукований тираж книги був конфіскований, переклад роману на російську мову був припинений. Незважаючи на спроби захистити твір воно було заборонене і про нього перестали згадувати.</a:t>
            </a:r>
            <a:endParaRPr kumimoji="0" lang="uk-UA" sz="1600" b="0" i="0" u="none" strike="noStrike" cap="none" normalizeH="0" baseline="0" dirty="0" smtClean="0">
              <a:ln>
                <a:noFill/>
              </a:ln>
              <a:solidFill>
                <a:srgbClr val="FFC000"/>
              </a:solidFill>
              <a:effectLst/>
            </a:endParaRPr>
          </a:p>
        </p:txBody>
      </p:sp>
    </p:spTree>
  </p:cSld>
  <p:clrMapOvr>
    <a:masterClrMapping/>
  </p:clrMapOvr>
  <p:transition spd="slow" advTm="400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1714488"/>
            <a:ext cx="428628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a:t>
            </a: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У творах пізнього періоду Гончар продовжував піднімати морально-етичні теми сучасності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(роман </a:t>
            </a:r>
            <a:r>
              <a:rPr kumimoji="0" lang="uk-UA" sz="2200" b="1" i="0" u="none" strike="noStrike" cap="none" normalizeH="0" baseline="0" dirty="0" smtClean="0">
                <a:ln>
                  <a:noFill/>
                </a:ln>
                <a:solidFill>
                  <a:srgbClr val="FF0000"/>
                </a:solidFill>
                <a:effectLst/>
                <a:ea typeface="Times New Roman" pitchFamily="18" charset="0"/>
                <a:cs typeface="Times New Roman" pitchFamily="18" charset="0"/>
              </a:rPr>
              <a:t>«Твоя зоря», </a:t>
            </a: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1980),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тему романтики юнацьких пошуків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(повість </a:t>
            </a:r>
            <a:r>
              <a:rPr kumimoji="0" lang="uk-UA" sz="2200" b="1" i="0" u="none" strike="noStrike" cap="none" normalizeH="0" baseline="0" dirty="0" smtClean="0">
                <a:ln>
                  <a:noFill/>
                </a:ln>
                <a:solidFill>
                  <a:srgbClr val="FF0000"/>
                </a:solidFill>
                <a:effectLst/>
                <a:ea typeface="Times New Roman" pitchFamily="18" charset="0"/>
                <a:cs typeface="Times New Roman" pitchFamily="18" charset="0"/>
              </a:rPr>
              <a:t>«Бригантина», </a:t>
            </a:r>
            <a:r>
              <a:rPr kumimoji="0" lang="uk-UA" sz="2200" b="0" i="0" u="none" strike="noStrike" cap="none" normalizeH="0" baseline="0" dirty="0" smtClean="0">
                <a:ln>
                  <a:noFill/>
                </a:ln>
                <a:solidFill>
                  <a:srgbClr val="FFC000"/>
                </a:solidFill>
                <a:effectLst/>
                <a:ea typeface="Times New Roman" pitchFamily="18" charset="0"/>
                <a:cs typeface="Times New Roman" pitchFamily="18" charset="0"/>
              </a:rPr>
              <a:t>1973).</a:t>
            </a:r>
            <a:endParaRPr kumimoji="0" lang="uk-UA" sz="2200" b="0" i="0" u="none" strike="noStrike" cap="none" normalizeH="0" baseline="0" dirty="0" smtClean="0">
              <a:ln>
                <a:noFill/>
              </a:ln>
              <a:solidFill>
                <a:srgbClr val="FFC000"/>
              </a:solidFill>
              <a:effectLst/>
            </a:endParaRPr>
          </a:p>
        </p:txBody>
      </p:sp>
      <p:pic>
        <p:nvPicPr>
          <p:cNvPr id="3" name="Рисунок 2" descr="IMG_0763.jpg"/>
          <p:cNvPicPr>
            <a:picLocks noChangeAspect="1"/>
          </p:cNvPicPr>
          <p:nvPr/>
        </p:nvPicPr>
        <p:blipFill>
          <a:blip r:embed="rId2" cstate="print"/>
          <a:srcRect l="4166" t="4166" r="9722"/>
          <a:stretch>
            <a:fillRect/>
          </a:stretch>
        </p:blipFill>
        <p:spPr>
          <a:xfrm>
            <a:off x="4857752" y="285728"/>
            <a:ext cx="4022285" cy="5968531"/>
          </a:xfrm>
          <a:prstGeom prst="rect">
            <a:avLst/>
          </a:prstGeom>
        </p:spPr>
      </p:pic>
    </p:spTree>
  </p:cSld>
  <p:clrMapOvr>
    <a:masterClrMapping/>
  </p:clrMapOvr>
  <p:transition spd="slow" advTm="15000">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142852"/>
            <a:ext cx="378621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FFC000"/>
                </a:solidFill>
                <a:effectLst/>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Гончар займався громадською діяльністю. У 1959-1971 роках — голова правління Союзу письменників України, в 1959-1986 секретар Союзу письменників СРСР, голова комітету з присудження Державної премії УРСР ім. Т.Г Шевченка. </a:t>
            </a:r>
          </a:p>
          <a:p>
            <a:pPr marL="0" marR="0" lvl="0" indent="0" algn="just" defTabSz="914400" rtl="0" eaLnBrk="1" fontAlgn="base" latinLnBrk="0" hangingPunct="1">
              <a:lnSpc>
                <a:spcPct val="100000"/>
              </a:lnSpc>
              <a:spcBef>
                <a:spcPct val="0"/>
              </a:spcBef>
              <a:spcAft>
                <a:spcPct val="0"/>
              </a:spcAft>
              <a:buClrTx/>
              <a:buSzTx/>
              <a:buFontTx/>
              <a:buNone/>
              <a:tabLst/>
            </a:pPr>
            <a:r>
              <a:rPr lang="uk-UA" sz="2000" dirty="0" smtClean="0">
                <a:solidFill>
                  <a:srgbClr val="FFC000"/>
                </a:solidFill>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У 1966 році виступив на V з’їзді письменників України з доповіддю </a:t>
            </a:r>
            <a:r>
              <a:rPr kumimoji="0" lang="uk-UA" sz="2000" b="0" i="1" u="none" strike="noStrike" cap="none" normalizeH="0" baseline="0" dirty="0" smtClean="0">
                <a:ln>
                  <a:noFill/>
                </a:ln>
                <a:solidFill>
                  <a:srgbClr val="FF0000"/>
                </a:solidFill>
                <a:effectLst/>
                <a:ea typeface="Times New Roman" pitchFamily="18" charset="0"/>
                <a:cs typeface="Times New Roman" pitchFamily="18" charset="0"/>
              </a:rPr>
              <a:t>«Думати про великого»</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uk-UA" sz="2000" dirty="0" smtClean="0">
                <a:solidFill>
                  <a:srgbClr val="FFC000"/>
                </a:solidFill>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У 1980 році випустив книгу </a:t>
            </a:r>
            <a:r>
              <a:rPr kumimoji="0" lang="uk-UA" sz="2000" b="1" i="0" u="none" strike="noStrike" cap="none" normalizeH="0" baseline="0" dirty="0" smtClean="0">
                <a:ln>
                  <a:noFill/>
                </a:ln>
                <a:solidFill>
                  <a:srgbClr val="FF0000"/>
                </a:solidFill>
                <a:effectLst/>
                <a:ea typeface="Times New Roman" pitchFamily="18" charset="0"/>
                <a:cs typeface="Times New Roman" pitchFamily="18" charset="0"/>
              </a:rPr>
              <a:t>«Письменницькі роздуми»</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в якій підводив підсумок своєї діяльності.</a:t>
            </a:r>
            <a:endParaRPr kumimoji="0" lang="uk-UA" sz="2000" b="0" i="0" u="none" strike="noStrike" cap="none" normalizeH="0" baseline="0" dirty="0" smtClean="0">
              <a:ln>
                <a:noFill/>
              </a:ln>
              <a:solidFill>
                <a:srgbClr val="FFC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У 1962-1990 роках — депутат ВР СРСР. У 1971-1986 — кандидат у члени ЦК КПРС.</a:t>
            </a:r>
            <a:endParaRPr kumimoji="0" lang="uk-UA" sz="2000" b="0" i="0" u="none" strike="noStrike" cap="none" normalizeH="0" baseline="0" dirty="0" smtClean="0">
              <a:ln>
                <a:noFill/>
              </a:ln>
              <a:solidFill>
                <a:srgbClr val="FFC000"/>
              </a:solidFill>
              <a:effectLst/>
            </a:endParaRPr>
          </a:p>
        </p:txBody>
      </p:sp>
      <p:pic>
        <p:nvPicPr>
          <p:cNvPr id="3" name="Picture 3" descr="E:\Мои документы\Gonchar15.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4191"/>
          <a:stretch/>
        </p:blipFill>
        <p:spPr bwMode="auto">
          <a:xfrm>
            <a:off x="4357686" y="500042"/>
            <a:ext cx="4308510" cy="579014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advTm="3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596" y="500042"/>
            <a:ext cx="435768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З початком перебудови і набуттям Україною незалежності активно включився в громадське життя, був ініціатором створення Товариства Української Мови та Народного Руху України. У 1990 році вийшов з КПРС. Депутат Верховної Ради України I демократичного скликання (1990-1994). Свої погляди на шляхи розвитку незалежної України висловив в книзі </a:t>
            </a:r>
            <a:r>
              <a:rPr kumimoji="0" lang="uk-UA" sz="2000" b="1" i="0" u="none" strike="noStrike" cap="none" normalizeH="0" baseline="0" dirty="0" smtClean="0">
                <a:ln>
                  <a:noFill/>
                </a:ln>
                <a:solidFill>
                  <a:srgbClr val="FF0000"/>
                </a:solidFill>
                <a:effectLst/>
                <a:ea typeface="Times New Roman" pitchFamily="18" charset="0"/>
                <a:cs typeface="Times New Roman" pitchFamily="18" charset="0"/>
              </a:rPr>
              <a:t>«Чим живемо. На шляху українського відродження»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(1991). Почесний доктор Альбертського університету (Канада, 1992), визнаний Світовим інтелектуалом Кембриджським університетом (1993).</a:t>
            </a:r>
            <a:endParaRPr kumimoji="0" lang="uk-UA" sz="2000" b="0" i="0" u="none" strike="noStrike" cap="none" normalizeH="0" baseline="0" dirty="0" smtClean="0">
              <a:ln>
                <a:noFill/>
              </a:ln>
              <a:solidFill>
                <a:srgbClr val="FFC000"/>
              </a:solidFill>
              <a:effectLst/>
            </a:endParaRPr>
          </a:p>
        </p:txBody>
      </p:sp>
      <p:pic>
        <p:nvPicPr>
          <p:cNvPr id="3" name="Содержимое 3" descr="МД_Гончар.JPG"/>
          <p:cNvPicPr>
            <a:picLocks noChangeAspect="1"/>
          </p:cNvPicPr>
          <p:nvPr/>
        </p:nvPicPr>
        <p:blipFill>
          <a:blip r:embed="rId2" cstate="print"/>
          <a:stretch>
            <a:fillRect/>
          </a:stretch>
        </p:blipFill>
        <p:spPr>
          <a:xfrm>
            <a:off x="5072066" y="500042"/>
            <a:ext cx="3913374" cy="5929354"/>
          </a:xfrm>
          <a:prstGeom prst="rect">
            <a:avLst/>
          </a:prstGeom>
        </p:spPr>
      </p:pic>
      <p:sp>
        <p:nvSpPr>
          <p:cNvPr id="4" name="Прямоугольник 3"/>
          <p:cNvSpPr/>
          <p:nvPr/>
        </p:nvSpPr>
        <p:spPr>
          <a:xfrm>
            <a:off x="5072066" y="571480"/>
            <a:ext cx="3929090" cy="646331"/>
          </a:xfrm>
          <a:prstGeom prst="rect">
            <a:avLst/>
          </a:prstGeom>
        </p:spPr>
        <p:txBody>
          <a:bodyPr wrap="square">
            <a:spAutoFit/>
          </a:bodyPr>
          <a:lstStyle/>
          <a:p>
            <a:pPr algn="ctr"/>
            <a:r>
              <a:rPr lang="uk-UA" dirty="0" smtClean="0">
                <a:solidFill>
                  <a:srgbClr val="FFC000"/>
                </a:solidFill>
              </a:rPr>
              <a:t>Меморіальна дошка Олесю Гончару </a:t>
            </a:r>
            <a:br>
              <a:rPr lang="uk-UA" dirty="0" smtClean="0">
                <a:solidFill>
                  <a:srgbClr val="FFC000"/>
                </a:solidFill>
              </a:rPr>
            </a:br>
            <a:r>
              <a:rPr lang="uk-UA" dirty="0" smtClean="0">
                <a:solidFill>
                  <a:srgbClr val="FFC000"/>
                </a:solidFill>
              </a:rPr>
              <a:t>на будинку письменників у Києві</a:t>
            </a:r>
            <a:endParaRPr lang="ru-RU" dirty="0">
              <a:solidFill>
                <a:srgbClr val="FFC000"/>
              </a:solidFill>
            </a:endParaRPr>
          </a:p>
        </p:txBody>
      </p:sp>
    </p:spTree>
  </p:cSld>
  <p:clrMapOvr>
    <a:masterClrMapping/>
  </p:clrMapOvr>
  <p:transition spd="slow" advTm="30000">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Oles_Honchar_monument_Kyiv.jpg"/>
          <p:cNvPicPr>
            <a:picLocks noChangeAspect="1"/>
          </p:cNvPicPr>
          <p:nvPr/>
        </p:nvPicPr>
        <p:blipFill>
          <a:blip r:embed="rId2" cstate="print"/>
          <a:stretch>
            <a:fillRect/>
          </a:stretch>
        </p:blipFill>
        <p:spPr>
          <a:xfrm>
            <a:off x="357158" y="214290"/>
            <a:ext cx="8429684" cy="6322264"/>
          </a:xfrm>
          <a:prstGeom prst="rect">
            <a:avLst/>
          </a:prstGeom>
        </p:spPr>
      </p:pic>
      <p:sp>
        <p:nvSpPr>
          <p:cNvPr id="3" name="Прямоугольник 2"/>
          <p:cNvSpPr/>
          <p:nvPr/>
        </p:nvSpPr>
        <p:spPr>
          <a:xfrm>
            <a:off x="285720" y="5857892"/>
            <a:ext cx="8572560" cy="646331"/>
          </a:xfrm>
          <a:prstGeom prst="rect">
            <a:avLst/>
          </a:prstGeom>
        </p:spPr>
        <p:txBody>
          <a:bodyPr wrap="square">
            <a:spAutoFit/>
          </a:bodyPr>
          <a:lstStyle/>
          <a:p>
            <a:pPr algn="ctr"/>
            <a:r>
              <a:rPr lang="uk-UA" sz="3600" b="1" i="1" dirty="0" smtClean="0">
                <a:solidFill>
                  <a:schemeClr val="bg1"/>
                </a:solidFill>
              </a:rPr>
              <a:t>Пам'ятник Олесю Гончару в Києві</a:t>
            </a:r>
            <a:endParaRPr lang="ru-RU" sz="3600" b="1" i="1" dirty="0">
              <a:solidFill>
                <a:schemeClr val="bg1"/>
              </a:solidFill>
            </a:endParaRPr>
          </a:p>
        </p:txBody>
      </p:sp>
    </p:spTree>
  </p:cSld>
  <p:clrMapOvr>
    <a:masterClrMapping/>
  </p:clrMapOvr>
  <p:transition spd="slow" advTm="1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5402235.jpg"/>
          <p:cNvPicPr>
            <a:picLocks noChangeAspect="1"/>
          </p:cNvPicPr>
          <p:nvPr/>
        </p:nvPicPr>
        <p:blipFill>
          <a:blip r:embed="rId2" cstate="print"/>
          <a:stretch>
            <a:fillRect/>
          </a:stretch>
        </p:blipFill>
        <p:spPr>
          <a:xfrm>
            <a:off x="642910" y="285728"/>
            <a:ext cx="7858140" cy="6286512"/>
          </a:xfrm>
          <a:prstGeom prst="rect">
            <a:avLst/>
          </a:prstGeom>
        </p:spPr>
      </p:pic>
      <p:sp>
        <p:nvSpPr>
          <p:cNvPr id="3" name="Прямоугольник 2"/>
          <p:cNvSpPr/>
          <p:nvPr/>
        </p:nvSpPr>
        <p:spPr>
          <a:xfrm>
            <a:off x="785786" y="5429265"/>
            <a:ext cx="7643866" cy="954107"/>
          </a:xfrm>
          <a:prstGeom prst="rect">
            <a:avLst/>
          </a:prstGeom>
        </p:spPr>
        <p:txBody>
          <a:bodyPr wrap="square">
            <a:spAutoFit/>
          </a:bodyPr>
          <a:lstStyle/>
          <a:p>
            <a:pPr algn="ctr"/>
            <a:r>
              <a:rPr lang="uk-UA" sz="2800" b="1" i="1" dirty="0" smtClean="0">
                <a:solidFill>
                  <a:schemeClr val="bg2">
                    <a:lumMod val="50000"/>
                  </a:schemeClr>
                </a:solidFill>
              </a:rPr>
              <a:t>Меморіальна дошка Олесю Гончару </a:t>
            </a:r>
            <a:br>
              <a:rPr lang="uk-UA" sz="2800" b="1" i="1" dirty="0" smtClean="0">
                <a:solidFill>
                  <a:schemeClr val="bg2">
                    <a:lumMod val="50000"/>
                  </a:schemeClr>
                </a:solidFill>
              </a:rPr>
            </a:br>
            <a:r>
              <a:rPr lang="uk-UA" sz="2800" b="1" i="1" dirty="0" smtClean="0">
                <a:solidFill>
                  <a:schemeClr val="bg2">
                    <a:lumMod val="50000"/>
                  </a:schemeClr>
                </a:solidFill>
              </a:rPr>
              <a:t>на будинку Харківського університету</a:t>
            </a:r>
            <a:endParaRPr lang="ru-RU" sz="2800" b="1" i="1" dirty="0"/>
          </a:p>
        </p:txBody>
      </p:sp>
    </p:spTree>
  </p:cSld>
  <p:clrMapOvr>
    <a:masterClrMapping/>
  </p:clrMapOvr>
  <p:transition spd="slow"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амятникр.jpg"/>
          <p:cNvPicPr>
            <a:picLocks noChangeAspect="1"/>
          </p:cNvPicPr>
          <p:nvPr/>
        </p:nvPicPr>
        <p:blipFill>
          <a:blip r:embed="rId2"/>
          <a:stretch>
            <a:fillRect/>
          </a:stretch>
        </p:blipFill>
        <p:spPr>
          <a:xfrm>
            <a:off x="1841040" y="1214422"/>
            <a:ext cx="5988646" cy="5374810"/>
          </a:xfrm>
          <a:prstGeom prst="rect">
            <a:avLst/>
          </a:prstGeom>
        </p:spPr>
      </p:pic>
      <p:sp>
        <p:nvSpPr>
          <p:cNvPr id="28673" name="Rectangle 1"/>
          <p:cNvSpPr>
            <a:spLocks noChangeArrowheads="1"/>
          </p:cNvSpPr>
          <p:nvPr/>
        </p:nvSpPr>
        <p:spPr bwMode="auto">
          <a:xfrm>
            <a:off x="357158" y="285728"/>
            <a:ext cx="85011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Помер український письменник 14 липня 1995 року в Києві. Похований на Байковому кладовищі. У 2001 році в Києві відкрито пам’ятник Гончару. </a:t>
            </a:r>
          </a:p>
          <a:p>
            <a:pPr marL="0" marR="0" lvl="0" indent="0" algn="just" defTabSz="914400" rtl="0" eaLnBrk="1" fontAlgn="base" latinLnBrk="0" hangingPunct="1">
              <a:lnSpc>
                <a:spcPct val="100000"/>
              </a:lnSpc>
              <a:spcBef>
                <a:spcPct val="0"/>
              </a:spcBef>
              <a:spcAft>
                <a:spcPct val="0"/>
              </a:spcAft>
              <a:buClrTx/>
              <a:buSzTx/>
              <a:buFontTx/>
              <a:buNone/>
              <a:tabLst/>
            </a:pPr>
            <a:r>
              <a:rPr lang="uk-UA" sz="2000" dirty="0" smtClean="0">
                <a:solidFill>
                  <a:srgbClr val="FFC000"/>
                </a:solidFill>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У 2005 році було присвоєно звання Герой України (посмертно).</a:t>
            </a:r>
            <a:endParaRPr kumimoji="0" lang="uk-UA" sz="2000" b="0" i="0" u="none" strike="noStrike" cap="none" normalizeH="0" baseline="0" dirty="0" smtClean="0">
              <a:ln>
                <a:noFill/>
              </a:ln>
              <a:solidFill>
                <a:srgbClr val="FFC000"/>
              </a:solidFill>
              <a:effectLst/>
            </a:endParaRPr>
          </a:p>
        </p:txBody>
      </p:sp>
    </p:spTree>
  </p:cSld>
  <p:clrMapOvr>
    <a:masterClrMapping/>
  </p:clrMapOvr>
  <p:transition spd="slow" advTm="2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500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2066" y="2571744"/>
            <a:ext cx="3359509" cy="1938992"/>
          </a:xfrm>
          <a:prstGeom prst="rect">
            <a:avLst/>
          </a:prstGeom>
          <a:noFill/>
        </p:spPr>
        <p:txBody>
          <a:bodyPr wrap="none" rtlCol="0">
            <a:spAutoFit/>
          </a:bodyPr>
          <a:lstStyle/>
          <a:p>
            <a:pPr algn="ctr"/>
            <a:r>
              <a:rPr lang="uk-UA" sz="6000" dirty="0" smtClean="0">
                <a:solidFill>
                  <a:srgbClr val="FFC000"/>
                </a:solidFill>
              </a:rPr>
              <a:t>Дякуємо </a:t>
            </a:r>
          </a:p>
          <a:p>
            <a:pPr algn="ctr"/>
            <a:r>
              <a:rPr lang="uk-UA" sz="6000" dirty="0" smtClean="0">
                <a:solidFill>
                  <a:srgbClr val="FFC000"/>
                </a:solidFill>
              </a:rPr>
              <a:t>за увагу!</a:t>
            </a:r>
            <a:endParaRPr lang="ru-RU" sz="6000" dirty="0">
              <a:solidFill>
                <a:srgbClr val="FFC000"/>
              </a:solidFill>
            </a:endParaRPr>
          </a:p>
        </p:txBody>
      </p:sp>
      <p:pic>
        <p:nvPicPr>
          <p:cNvPr id="3" name="Рисунок 2" descr="foto7Honczar.jpg"/>
          <p:cNvPicPr>
            <a:picLocks noChangeAspect="1"/>
          </p:cNvPicPr>
          <p:nvPr/>
        </p:nvPicPr>
        <p:blipFill>
          <a:blip r:embed="rId2"/>
          <a:stretch>
            <a:fillRect/>
          </a:stretch>
        </p:blipFill>
        <p:spPr>
          <a:xfrm>
            <a:off x="285720" y="218836"/>
            <a:ext cx="4357718" cy="6397922"/>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лесь-Гончар2.jpg"/>
          <p:cNvPicPr>
            <a:picLocks noChangeAspect="1"/>
          </p:cNvPicPr>
          <p:nvPr/>
        </p:nvPicPr>
        <p:blipFill>
          <a:blip r:embed="rId2"/>
          <a:stretch>
            <a:fillRect/>
          </a:stretch>
        </p:blipFill>
        <p:spPr>
          <a:xfrm>
            <a:off x="285720" y="214290"/>
            <a:ext cx="4191624" cy="6399425"/>
          </a:xfrm>
          <a:prstGeom prst="rect">
            <a:avLst/>
          </a:prstGeom>
        </p:spPr>
      </p:pic>
      <p:sp>
        <p:nvSpPr>
          <p:cNvPr id="3" name="Прямоугольник 2"/>
          <p:cNvSpPr/>
          <p:nvPr/>
        </p:nvSpPr>
        <p:spPr>
          <a:xfrm>
            <a:off x="3929058" y="1214422"/>
            <a:ext cx="5000660" cy="3939540"/>
          </a:xfrm>
          <a:prstGeom prst="rect">
            <a:avLst/>
          </a:prstGeom>
        </p:spPr>
        <p:txBody>
          <a:bodyPr wrap="square">
            <a:spAutoFit/>
          </a:bodyPr>
          <a:lstStyle/>
          <a:p>
            <a:pPr algn="ctr"/>
            <a:r>
              <a:rPr lang="uk-UA" sz="3600" b="1" i="1" dirty="0" smtClean="0">
                <a:solidFill>
                  <a:srgbClr val="FFC000"/>
                </a:solidFill>
                <a:latin typeface="Bookman Old Style" pitchFamily="18" charset="0"/>
              </a:rPr>
              <a:t>«…життя – це той рейс, який не повторюється, і… його треба провести достойно»</a:t>
            </a:r>
            <a:r>
              <a:rPr lang="uk-UA" dirty="0" smtClean="0"/>
              <a:t/>
            </a:r>
            <a:br>
              <a:rPr lang="uk-UA" dirty="0" smtClean="0"/>
            </a:br>
            <a:endParaRPr lang="uk-UA" dirty="0" smtClean="0"/>
          </a:p>
          <a:p>
            <a:pPr algn="ctr"/>
            <a:r>
              <a:rPr lang="uk-UA" sz="1600" dirty="0" smtClean="0"/>
              <a:t>                                                                          </a:t>
            </a:r>
            <a:r>
              <a:rPr lang="uk-UA" sz="1600" b="1" i="1" dirty="0" smtClean="0">
                <a:solidFill>
                  <a:srgbClr val="FFC000"/>
                </a:solidFill>
              </a:rPr>
              <a:t>О.Гончар</a:t>
            </a:r>
            <a:endParaRPr lang="ru-RU" b="1" i="1" dirty="0">
              <a:solidFill>
                <a:srgbClr val="FFC000"/>
              </a:solidFill>
            </a:endParaRPr>
          </a:p>
        </p:txBody>
      </p:sp>
    </p:spTree>
  </p:cSld>
  <p:clrMapOvr>
    <a:masterClrMapping/>
  </p:clrMapOvr>
  <p:transition spd="slow"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5402204.jpg"/>
          <p:cNvPicPr>
            <a:picLocks noChangeAspect="1"/>
          </p:cNvPicPr>
          <p:nvPr/>
        </p:nvPicPr>
        <p:blipFill>
          <a:blip r:embed="rId2" cstate="print"/>
          <a:stretch>
            <a:fillRect/>
          </a:stretch>
        </p:blipFill>
        <p:spPr>
          <a:xfrm>
            <a:off x="642910" y="285728"/>
            <a:ext cx="7858140" cy="6286512"/>
          </a:xfrm>
          <a:prstGeom prst="rect">
            <a:avLst/>
          </a:prstGeom>
        </p:spPr>
      </p:pic>
      <p:sp>
        <p:nvSpPr>
          <p:cNvPr id="6" name="TextBox 5"/>
          <p:cNvSpPr txBox="1"/>
          <p:nvPr/>
        </p:nvSpPr>
        <p:spPr>
          <a:xfrm>
            <a:off x="571472" y="1142984"/>
            <a:ext cx="7929618" cy="4093428"/>
          </a:xfrm>
          <a:prstGeom prst="rect">
            <a:avLst/>
          </a:prstGeom>
          <a:noFill/>
        </p:spPr>
        <p:txBody>
          <a:bodyPr wrap="square" rtlCol="0">
            <a:spAutoFit/>
          </a:bodyPr>
          <a:lstStyle/>
          <a:p>
            <a:pPr algn="ctr"/>
            <a:r>
              <a:rPr lang="uk-UA" sz="3200" b="1" dirty="0" smtClean="0">
                <a:solidFill>
                  <a:srgbClr val="FFC000"/>
                </a:solidFill>
              </a:rPr>
              <a:t>Олесь Терентійович Гончар </a:t>
            </a:r>
          </a:p>
          <a:p>
            <a:pPr algn="ctr"/>
            <a:r>
              <a:rPr lang="uk-UA" sz="3200" b="1" dirty="0" smtClean="0">
                <a:solidFill>
                  <a:srgbClr val="FFC000"/>
                </a:solidFill>
              </a:rPr>
              <a:t>1918-1995 рр.</a:t>
            </a:r>
          </a:p>
          <a:p>
            <a:pPr algn="just"/>
            <a:r>
              <a:rPr lang="uk-UA" sz="2800" dirty="0" smtClean="0">
                <a:solidFill>
                  <a:srgbClr val="FFC000"/>
                </a:solidFill>
              </a:rPr>
              <a:t>Народився видатний український радянський письменник, літературний критик, громадський діяч Олександр (Олесь) Терентійович Гончар 3 квітня 1918 року у селищі </a:t>
            </a:r>
            <a:r>
              <a:rPr lang="uk-UA" sz="2800" dirty="0" err="1" smtClean="0">
                <a:solidFill>
                  <a:srgbClr val="FFC000"/>
                </a:solidFill>
              </a:rPr>
              <a:t>Ломівка</a:t>
            </a:r>
            <a:r>
              <a:rPr lang="uk-UA" sz="2800" dirty="0" smtClean="0">
                <a:solidFill>
                  <a:srgbClr val="FFC000"/>
                </a:solidFill>
              </a:rPr>
              <a:t> поблизу Катеринослава (нині Дніпропетровськ)  у родині робітників Терентія Сидоровича і Тетяни Гаврилівні.</a:t>
            </a:r>
            <a:endParaRPr lang="ru-RU" sz="2800" dirty="0">
              <a:solidFill>
                <a:srgbClr val="FFC000"/>
              </a:solidFill>
            </a:endParaRPr>
          </a:p>
        </p:txBody>
      </p:sp>
      <p:pic>
        <p:nvPicPr>
          <p:cNvPr id="7" name="Рисунок 6" descr="дом.jpg"/>
          <p:cNvPicPr>
            <a:picLocks noChangeAspect="1"/>
          </p:cNvPicPr>
          <p:nvPr/>
        </p:nvPicPr>
        <p:blipFill>
          <a:blip r:embed="rId3"/>
          <a:stretch>
            <a:fillRect/>
          </a:stretch>
        </p:blipFill>
        <p:spPr>
          <a:xfrm>
            <a:off x="285720" y="142852"/>
            <a:ext cx="8715437" cy="6536576"/>
          </a:xfrm>
          <a:prstGeom prst="rect">
            <a:avLst/>
          </a:prstGeom>
        </p:spPr>
      </p:pic>
    </p:spTree>
  </p:cSld>
  <p:clrMapOvr>
    <a:masterClrMapping/>
  </p:clrMapOvr>
  <p:transition spd="slow" advTm="2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nodeType="after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29"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ppt_x</p:attrName>
                                        </p:attrNameLst>
                                      </p:cBhvr>
                                      <p:tavLst>
                                        <p:tav tm="0">
                                          <p:val>
                                            <p:strVal val="#ppt_x-.2"/>
                                          </p:val>
                                        </p:tav>
                                        <p:tav tm="100000">
                                          <p:val>
                                            <p:strVal val="#ppt_x"/>
                                          </p:val>
                                        </p:tav>
                                      </p:tavLst>
                                    </p:anim>
                                    <p:anim calcmode="lin" valueType="num">
                                      <p:cBhvr>
                                        <p:cTn id="1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2000"/>
                                        <p:tgtEl>
                                          <p:spTgt spid="6"/>
                                        </p:tgtEl>
                                      </p:cBhvr>
                                    </p:animEffect>
                                  </p:childTnLst>
                                </p:cTn>
                              </p:par>
                            </p:childTnLst>
                          </p:cTn>
                        </p:par>
                        <p:par>
                          <p:cTn id="14" fill="hold">
                            <p:stCondLst>
                              <p:cond delay="5000"/>
                            </p:stCondLst>
                            <p:childTnLst>
                              <p:par>
                                <p:cTn id="15" presetID="10" presetClass="entr" presetSubtype="0" fill="hold" nodeType="afterEffect">
                                  <p:stCondLst>
                                    <p:cond delay="6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214686"/>
            <a:ext cx="8215370" cy="2286016"/>
          </a:xfrm>
          <a:prstGeom prst="rect">
            <a:avLst/>
          </a:prstGeom>
        </p:spPr>
        <p:txBody>
          <a:bodyPr wrap="square">
            <a:spAutoFit/>
          </a:bodyPr>
          <a:lstStyle/>
          <a:p>
            <a:pPr algn="just"/>
            <a:r>
              <a:rPr lang="uk-UA" sz="2400" dirty="0" smtClean="0">
                <a:solidFill>
                  <a:srgbClr val="FFC000"/>
                </a:solidFill>
              </a:rPr>
              <a:t>	У дідуся з бабусею і ріс Олександр. Там же пішов до школи. Учитель сільської школи вперше назвав його Олесем, а прізвище навіть не питав. Знаючи, що це онук Гаврила Гончара у класному журналі так і записали – Гончар. Так юний катеринославець Олександр </a:t>
            </a:r>
            <a:r>
              <a:rPr lang="uk-UA" sz="2400" dirty="0" err="1" smtClean="0">
                <a:solidFill>
                  <a:srgbClr val="FFC000"/>
                </a:solidFill>
              </a:rPr>
              <a:t>Біличенко</a:t>
            </a:r>
            <a:r>
              <a:rPr lang="uk-UA" sz="2400" dirty="0" smtClean="0">
                <a:solidFill>
                  <a:srgbClr val="FFC000"/>
                </a:solidFill>
              </a:rPr>
              <a:t> став полтавцем Олесем Гончарем. </a:t>
            </a:r>
            <a:endParaRPr lang="uk-UA" sz="2400" dirty="0">
              <a:solidFill>
                <a:srgbClr val="FFC000"/>
              </a:solidFill>
            </a:endParaRPr>
          </a:p>
        </p:txBody>
      </p:sp>
      <p:sp>
        <p:nvSpPr>
          <p:cNvPr id="3" name="Прямоугольник 2"/>
          <p:cNvSpPr/>
          <p:nvPr/>
        </p:nvSpPr>
        <p:spPr>
          <a:xfrm>
            <a:off x="428596" y="1428736"/>
            <a:ext cx="8358246" cy="1569660"/>
          </a:xfrm>
          <a:prstGeom prst="rect">
            <a:avLst/>
          </a:prstGeom>
        </p:spPr>
        <p:txBody>
          <a:bodyPr wrap="square">
            <a:spAutoFit/>
          </a:bodyPr>
          <a:lstStyle/>
          <a:p>
            <a:pPr algn="just"/>
            <a:r>
              <a:rPr lang="uk-UA" sz="2400" dirty="0" smtClean="0">
                <a:solidFill>
                  <a:srgbClr val="FFC000"/>
                </a:solidFill>
              </a:rPr>
              <a:t>	Після смерті батьків дідусь і бабуся забрали його в с. Сухе на Полтавщині де і пройшло його дитинство в атмосфері доброти, серед пісень, казок, народних переказів та легенд.</a:t>
            </a:r>
            <a:endParaRPr lang="ru-RU" sz="2400" dirty="0"/>
          </a:p>
        </p:txBody>
      </p:sp>
      <p:pic>
        <p:nvPicPr>
          <p:cNvPr id="5" name="Содержимое 3" descr="5405579.jpg"/>
          <p:cNvPicPr>
            <a:picLocks noChangeAspect="1"/>
          </p:cNvPicPr>
          <p:nvPr/>
        </p:nvPicPr>
        <p:blipFill>
          <a:blip r:embed="rId2" cstate="print"/>
          <a:srcRect t="4494"/>
          <a:stretch>
            <a:fillRect/>
          </a:stretch>
        </p:blipFill>
        <p:spPr>
          <a:xfrm>
            <a:off x="642910" y="285728"/>
            <a:ext cx="8134479" cy="6215106"/>
          </a:xfrm>
          <a:prstGeom prst="rect">
            <a:avLst/>
          </a:prstGeom>
        </p:spPr>
      </p:pic>
      <p:sp>
        <p:nvSpPr>
          <p:cNvPr id="6" name="Прямоугольник 5"/>
          <p:cNvSpPr/>
          <p:nvPr/>
        </p:nvSpPr>
        <p:spPr>
          <a:xfrm>
            <a:off x="1142976" y="5643578"/>
            <a:ext cx="7358114" cy="707886"/>
          </a:xfrm>
          <a:prstGeom prst="rect">
            <a:avLst/>
          </a:prstGeom>
        </p:spPr>
        <p:txBody>
          <a:bodyPr wrap="square">
            <a:spAutoFit/>
          </a:bodyPr>
          <a:lstStyle/>
          <a:p>
            <a:pPr algn="ctr"/>
            <a:r>
              <a:rPr lang="uk-UA" sz="4000" i="1" dirty="0" smtClean="0">
                <a:solidFill>
                  <a:schemeClr val="tx2">
                    <a:lumMod val="90000"/>
                  </a:schemeClr>
                </a:solidFill>
              </a:rPr>
              <a:t>Мати й бабуся Олеся Гончара</a:t>
            </a:r>
            <a:endParaRPr lang="ru-RU" sz="4000" i="1" dirty="0"/>
          </a:p>
        </p:txBody>
      </p:sp>
    </p:spTree>
  </p:cSld>
  <p:clrMapOvr>
    <a:masterClrMapping/>
  </p:clrMapOvr>
  <p:transition spd="slow" advTm="33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4000"/>
                            </p:stCondLst>
                            <p:childTnLst>
                              <p:par>
                                <p:cTn id="17" presetID="10" presetClass="entr" presetSubtype="0" fill="hold" nodeType="afterEffect">
                                  <p:stCondLst>
                                    <p:cond delay="1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par>
                                <p:cTn id="20" presetID="10" presetClass="entr" presetSubtype="0" fill="hold" grpId="0" nodeType="withEffect">
                                  <p:stCondLst>
                                    <p:cond delay="1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Олесь-Гончар-1918-—-1995.-Біографія.jpg"/>
          <p:cNvPicPr>
            <a:picLocks noChangeAspect="1"/>
          </p:cNvPicPr>
          <p:nvPr/>
        </p:nvPicPr>
        <p:blipFill>
          <a:blip r:embed="rId2"/>
          <a:stretch>
            <a:fillRect/>
          </a:stretch>
        </p:blipFill>
        <p:spPr>
          <a:xfrm>
            <a:off x="2714612" y="285728"/>
            <a:ext cx="4242393" cy="6215106"/>
          </a:xfrm>
          <a:prstGeom prst="rect">
            <a:avLst/>
          </a:prstGeom>
        </p:spPr>
      </p:pic>
      <p:sp>
        <p:nvSpPr>
          <p:cNvPr id="4" name="TextBox 3"/>
          <p:cNvSpPr txBox="1"/>
          <p:nvPr/>
        </p:nvSpPr>
        <p:spPr>
          <a:xfrm>
            <a:off x="357158" y="357166"/>
            <a:ext cx="8572560" cy="1877437"/>
          </a:xfrm>
          <a:prstGeom prst="rect">
            <a:avLst/>
          </a:prstGeom>
          <a:noFill/>
        </p:spPr>
        <p:txBody>
          <a:bodyPr wrap="square" rtlCol="0">
            <a:spAutoFit/>
          </a:bodyPr>
          <a:lstStyle/>
          <a:p>
            <a:pPr algn="just"/>
            <a:r>
              <a:rPr lang="uk-UA" dirty="0" smtClean="0">
                <a:solidFill>
                  <a:srgbClr val="FFC000"/>
                </a:solidFill>
              </a:rPr>
              <a:t>	</a:t>
            </a:r>
          </a:p>
          <a:p>
            <a:pPr algn="just"/>
            <a:r>
              <a:rPr lang="uk-UA" dirty="0" smtClean="0">
                <a:solidFill>
                  <a:srgbClr val="FFC000"/>
                </a:solidFill>
              </a:rPr>
              <a:t>	</a:t>
            </a:r>
            <a:r>
              <a:rPr lang="uk-UA" sz="2000" dirty="0" smtClean="0">
                <a:solidFill>
                  <a:srgbClr val="FFC000"/>
                </a:solidFill>
              </a:rPr>
              <a:t>Ще в школі Олесь добре писав, і по іі закінченні став працювати у Козельщанській районній газеті. А після закінчення Харківського технікуму журналістики, працював в Харківській обласній газеті “Ленінська зміна”. </a:t>
            </a:r>
          </a:p>
          <a:p>
            <a:pPr algn="just"/>
            <a:endParaRPr lang="ru-RU" dirty="0">
              <a:solidFill>
                <a:srgbClr val="FFC000"/>
              </a:solidFill>
            </a:endParaRPr>
          </a:p>
        </p:txBody>
      </p:sp>
      <p:sp>
        <p:nvSpPr>
          <p:cNvPr id="1026" name="Rectangle 2"/>
          <p:cNvSpPr>
            <a:spLocks noChangeArrowheads="1"/>
          </p:cNvSpPr>
          <p:nvPr/>
        </p:nvSpPr>
        <p:spPr bwMode="auto">
          <a:xfrm>
            <a:off x="357158" y="2000240"/>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FFC000"/>
                </a:solidFill>
                <a:effectLst/>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З 1937 року Гончар почав публікувати свої твори в основному короткі оповідання в республіканських виданнях («Літературна газета», «Піонерія», «Комсомолець України», «Молодий більшовик»). У 1938 році вступив на філологічний факультет Харківського університету. За час навчання в університеті (1938-1941) написані новели «Іван Мостовий», «Черешні цвітуть», «Орлятко», повість «Стокозове поле».</a:t>
            </a:r>
            <a:endParaRPr kumimoji="0" lang="uk-UA" sz="2000" b="0" i="0" u="none" strike="noStrike" cap="none" normalizeH="0" baseline="0" dirty="0" smtClean="0">
              <a:ln>
                <a:noFill/>
              </a:ln>
              <a:solidFill>
                <a:srgbClr val="FFC000"/>
              </a:solidFill>
              <a:effectLst/>
            </a:endParaRPr>
          </a:p>
        </p:txBody>
      </p:sp>
      <p:sp>
        <p:nvSpPr>
          <p:cNvPr id="1027" name="Rectangle 3"/>
          <p:cNvSpPr>
            <a:spLocks noChangeArrowheads="1"/>
          </p:cNvSpPr>
          <p:nvPr/>
        </p:nvSpPr>
        <p:spPr bwMode="auto">
          <a:xfrm>
            <a:off x="428596" y="4000504"/>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FFC000"/>
                </a:solidFill>
                <a:effectLst/>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У червні 1941 року з третього курсу університету Олесь</a:t>
            </a:r>
            <a:r>
              <a:rPr kumimoji="0" lang="uk-UA" sz="2000" b="0" i="0" u="none" strike="noStrike" cap="none" normalizeH="0" dirty="0" smtClean="0">
                <a:ln>
                  <a:noFill/>
                </a:ln>
                <a:solidFill>
                  <a:srgbClr val="FFC000"/>
                </a:solidFill>
                <a:effectLst/>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йде добровольцем у складі студентського батальйону на фронт. Воєнні умови (він був старшим сержантом, старшиною мінометної батареї) не дуже сприяли письменницької праці. Тим не менше Гончар пише вірші (збірка «Фронтові поезії», опублікований в 1985), робить замітки, що послужили основою його новел 1940-х років і роману «Прапороносці».</a:t>
            </a:r>
            <a:endParaRPr kumimoji="0" lang="uk-UA" sz="2000" b="0" i="0" u="none" strike="noStrike" cap="none" normalizeH="0" baseline="0" dirty="0" smtClean="0">
              <a:ln>
                <a:noFill/>
              </a:ln>
              <a:solidFill>
                <a:srgbClr val="FFC000"/>
              </a:solidFill>
              <a:effectLst/>
            </a:endParaRPr>
          </a:p>
        </p:txBody>
      </p:sp>
    </p:spTree>
  </p:cSld>
  <p:clrMapOvr>
    <a:masterClrMapping/>
  </p:clrMapOvr>
  <p:transition spd="slow" advTm="60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14000"/>
                            </p:stCondLst>
                            <p:childTnLst>
                              <p:par>
                                <p:cTn id="13" presetID="42" presetClass="entr" presetSubtype="0" fill="hold" grpId="0" nodeType="afterEffect">
                                  <p:stCondLst>
                                    <p:cond delay="1000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anim calcmode="lin" valueType="num">
                                      <p:cBhvr>
                                        <p:cTn id="16" dur="2000" fill="hold"/>
                                        <p:tgtEl>
                                          <p:spTgt spid="1027"/>
                                        </p:tgtEl>
                                        <p:attrNameLst>
                                          <p:attrName>ppt_x</p:attrName>
                                        </p:attrNameLst>
                                      </p:cBhvr>
                                      <p:tavLst>
                                        <p:tav tm="0">
                                          <p:val>
                                            <p:strVal val="#ppt_x"/>
                                          </p:val>
                                        </p:tav>
                                        <p:tav tm="100000">
                                          <p:val>
                                            <p:strVal val="#ppt_x"/>
                                          </p:val>
                                        </p:tav>
                                      </p:tavLst>
                                    </p:anim>
                                    <p:anim calcmode="lin" valueType="num">
                                      <p:cBhvr>
                                        <p:cTn id="17" dur="2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6" grpId="0"/>
      <p:bldP spid="10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5402216.jpg"/>
          <p:cNvPicPr>
            <a:picLocks noChangeAspect="1"/>
          </p:cNvPicPr>
          <p:nvPr/>
        </p:nvPicPr>
        <p:blipFill>
          <a:blip r:embed="rId2" cstate="print"/>
          <a:stretch>
            <a:fillRect/>
          </a:stretch>
        </p:blipFill>
        <p:spPr>
          <a:xfrm>
            <a:off x="642910" y="357166"/>
            <a:ext cx="7858140" cy="6286512"/>
          </a:xfrm>
          <a:prstGeom prst="rect">
            <a:avLst/>
          </a:prstGeom>
        </p:spPr>
      </p:pic>
      <p:sp>
        <p:nvSpPr>
          <p:cNvPr id="3" name="Прямоугольник 2"/>
          <p:cNvSpPr/>
          <p:nvPr/>
        </p:nvSpPr>
        <p:spPr>
          <a:xfrm>
            <a:off x="642910" y="5929330"/>
            <a:ext cx="7715304" cy="707886"/>
          </a:xfrm>
          <a:prstGeom prst="rect">
            <a:avLst/>
          </a:prstGeom>
        </p:spPr>
        <p:txBody>
          <a:bodyPr wrap="square">
            <a:spAutoFit/>
          </a:bodyPr>
          <a:lstStyle/>
          <a:p>
            <a:pPr algn="ctr"/>
            <a:r>
              <a:rPr lang="uk-UA" sz="4000" i="1" dirty="0" smtClean="0">
                <a:solidFill>
                  <a:schemeClr val="tx2">
                    <a:lumMod val="90000"/>
                  </a:schemeClr>
                </a:solidFill>
              </a:rPr>
              <a:t>Олесь Гончар на фронті</a:t>
            </a:r>
            <a:endParaRPr lang="ru-RU" sz="4000" i="1" dirty="0"/>
          </a:p>
        </p:txBody>
      </p:sp>
    </p:spTree>
  </p:cSld>
  <p:clrMapOvr>
    <a:masterClrMapping/>
  </p:clrMapOvr>
  <p:transition spd="slow" advTm="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_0764.jpg"/>
          <p:cNvPicPr>
            <a:picLocks noChangeAspect="1"/>
          </p:cNvPicPr>
          <p:nvPr/>
        </p:nvPicPr>
        <p:blipFill>
          <a:blip r:embed="rId2" cstate="print"/>
          <a:srcRect l="5555" t="3125" r="12500" b="4166"/>
          <a:stretch>
            <a:fillRect/>
          </a:stretch>
        </p:blipFill>
        <p:spPr>
          <a:xfrm>
            <a:off x="2428860" y="142852"/>
            <a:ext cx="4262200" cy="6429420"/>
          </a:xfrm>
          <a:prstGeom prst="rect">
            <a:avLst/>
          </a:prstGeom>
        </p:spPr>
      </p:pic>
      <p:sp>
        <p:nvSpPr>
          <p:cNvPr id="2" name="TextBox 1"/>
          <p:cNvSpPr txBox="1"/>
          <p:nvPr/>
        </p:nvSpPr>
        <p:spPr>
          <a:xfrm>
            <a:off x="571472" y="1071546"/>
            <a:ext cx="8215370" cy="4801314"/>
          </a:xfrm>
          <a:prstGeom prst="rect">
            <a:avLst/>
          </a:prstGeom>
          <a:noFill/>
        </p:spPr>
        <p:txBody>
          <a:bodyPr wrap="square" rtlCol="0">
            <a:spAutoFit/>
          </a:bodyPr>
          <a:lstStyle/>
          <a:p>
            <a:pPr algn="just"/>
            <a:r>
              <a:rPr lang="uk-UA" dirty="0" smtClean="0">
                <a:solidFill>
                  <a:srgbClr val="FFC000"/>
                </a:solidFill>
              </a:rPr>
              <a:t>	Після демобілізації Олесь у 1945 приїжджає до Дніпропетровська, де оселяється у старшої сестри. Він завершує освіту у Дніпропетровському державному університеті (1946). Але головне — працює над першою частиною роману «Прапороносці» — «Альпи». Роман був помічений Юрієм Яновським, в ті роки головним редактором журналу «Вітчизна», і надруковане в 1946 році. На запрошення Яновського Гончар переїжджає до Києва, вступає до аспірантури Інституту літератури імені Шевченка АН України. Яновський стає своєрідним наставником молодого письменника, який витягне багато творчих уроків зі спілкування з метром. До кінця своїх днів Гончар з любов’ю згадував свого вчителя («Блакитні вежі Яновського», 1975).</a:t>
            </a:r>
          </a:p>
          <a:p>
            <a:pPr algn="just"/>
            <a:r>
              <a:rPr lang="uk-UA" dirty="0" smtClean="0">
                <a:solidFill>
                  <a:srgbClr val="FFC000"/>
                </a:solidFill>
              </a:rPr>
              <a:t>	У 1947 році друкується повість «Земля гуде» про підпільників Полтавщини і друга книга роману «Прапороносці» «Голубий Дунай». Роман, що оповідає про визвольну місії Радянської Армії в Європі, був помічений офіційною владою і критикою. Молодий письменник отримав визнання влади, критики і головне публіки.</a:t>
            </a:r>
          </a:p>
          <a:p>
            <a:endParaRPr lang="ru-RU" dirty="0"/>
          </a:p>
        </p:txBody>
      </p:sp>
      <p:pic>
        <p:nvPicPr>
          <p:cNvPr id="3" name="Содержимое 3" descr="5402219.jpg"/>
          <p:cNvPicPr>
            <a:picLocks noChangeAspect="1"/>
          </p:cNvPicPr>
          <p:nvPr/>
        </p:nvPicPr>
        <p:blipFill>
          <a:blip r:embed="rId3" cstate="print"/>
          <a:stretch>
            <a:fillRect/>
          </a:stretch>
        </p:blipFill>
        <p:spPr>
          <a:xfrm>
            <a:off x="571472" y="142852"/>
            <a:ext cx="8179610" cy="6543688"/>
          </a:xfrm>
          <a:prstGeom prst="rect">
            <a:avLst/>
          </a:prstGeom>
        </p:spPr>
      </p:pic>
      <p:sp>
        <p:nvSpPr>
          <p:cNvPr id="4" name="Прямоугольник 3"/>
          <p:cNvSpPr/>
          <p:nvPr/>
        </p:nvSpPr>
        <p:spPr>
          <a:xfrm>
            <a:off x="1285852" y="5857892"/>
            <a:ext cx="6715172" cy="707886"/>
          </a:xfrm>
          <a:prstGeom prst="rect">
            <a:avLst/>
          </a:prstGeom>
        </p:spPr>
        <p:txBody>
          <a:bodyPr wrap="square">
            <a:spAutoFit/>
          </a:bodyPr>
          <a:lstStyle/>
          <a:p>
            <a:pPr algn="ctr"/>
            <a:r>
              <a:rPr lang="uk-UA" sz="4000" i="1" dirty="0" smtClean="0">
                <a:solidFill>
                  <a:schemeClr val="tx2">
                    <a:lumMod val="90000"/>
                  </a:schemeClr>
                </a:solidFill>
              </a:rPr>
              <a:t>Олесь Гончар за роботою</a:t>
            </a:r>
            <a:endParaRPr lang="ru-RU" sz="4000" i="1" dirty="0"/>
          </a:p>
        </p:txBody>
      </p:sp>
    </p:spTree>
  </p:cSld>
  <p:clrMapOvr>
    <a:masterClrMapping/>
  </p:clrMapOvr>
  <p:transition spd="slow" advTm="5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3500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5000"/>
                                        <p:tgtEl>
                                          <p:spTgt spid="3"/>
                                        </p:tgtEl>
                                      </p:cBhvr>
                                    </p:animEffect>
                                  </p:childTnLst>
                                </p:cTn>
                              </p:par>
                              <p:par>
                                <p:cTn id="8" presetID="10" presetClass="entr" presetSubtype="0" fill="hold" grpId="0" nodeType="withEffect">
                                  <p:stCondLst>
                                    <p:cond delay="45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34731" t="19281" r="32549" b="5997"/>
          <a:stretch>
            <a:fillRect/>
          </a:stretch>
        </p:blipFill>
        <p:spPr bwMode="auto">
          <a:xfrm>
            <a:off x="2571736" y="285728"/>
            <a:ext cx="3913200" cy="6215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3" name="Rectangle 1"/>
          <p:cNvSpPr>
            <a:spLocks noChangeArrowheads="1"/>
          </p:cNvSpPr>
          <p:nvPr/>
        </p:nvSpPr>
        <p:spPr bwMode="auto">
          <a:xfrm>
            <a:off x="357158" y="642918"/>
            <a:ext cx="835821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У 1940-1950-ті роки письменник</a:t>
            </a:r>
            <a:r>
              <a:rPr lang="uk-UA" sz="2000" dirty="0" smtClean="0">
                <a:solidFill>
                  <a:srgbClr val="FFC000"/>
                </a:solidFill>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продовжує розвивати військову тему в своїх численних новелах, поруч з нею починає звучати і нова тема — мирне життя людей, моральні аспекти їх взаємовідносин. Новели та повісті цього напряму («Микита Братусь», 1950; «Щоб світився вогник», 1955) готують майбутні вершини творчості Гончара в 1960-1970-і роки. </a:t>
            </a:r>
          </a:p>
          <a:p>
            <a:pPr marL="0" marR="0" lvl="0" indent="0" algn="just" defTabSz="914400" rtl="0" eaLnBrk="1" fontAlgn="base" latinLnBrk="0" hangingPunct="1">
              <a:spcBef>
                <a:spcPct val="0"/>
              </a:spcBef>
              <a:spcAft>
                <a:spcPct val="0"/>
              </a:spcAft>
              <a:buClrTx/>
              <a:buSzTx/>
              <a:buFontTx/>
              <a:buNone/>
              <a:tabLst/>
            </a:pPr>
            <a:endParaRPr kumimoji="0" lang="uk-UA" sz="2000" b="0" i="0" u="none" strike="noStrike" cap="none" normalizeH="0" baseline="0" dirty="0" smtClean="0">
              <a:ln>
                <a:noFill/>
              </a:ln>
              <a:solidFill>
                <a:srgbClr val="FFC000"/>
              </a:solidFill>
              <a:effectLst/>
              <a:ea typeface="Times New Roman" pitchFamily="18" charset="0"/>
              <a:cs typeface="Times New Roman" pitchFamily="18" charset="0"/>
            </a:endParaRPr>
          </a:p>
          <a:p>
            <a:pPr marL="0" marR="0" lvl="0" indent="0" algn="just" defTabSz="914400" rtl="0" eaLnBrk="1" fontAlgn="base" latinLnBrk="0" hangingPunct="1">
              <a:spcBef>
                <a:spcPct val="0"/>
              </a:spcBef>
              <a:spcAft>
                <a:spcPct val="0"/>
              </a:spcAft>
              <a:buClrTx/>
              <a:buSzTx/>
              <a:buFontTx/>
              <a:buNone/>
              <a:tabLst/>
            </a:pPr>
            <a:r>
              <a:rPr lang="uk-UA" sz="2000" dirty="0" smtClean="0">
                <a:solidFill>
                  <a:srgbClr val="FFC000"/>
                </a:solidFill>
                <a:ea typeface="Times New Roman" pitchFamily="18" charset="0"/>
                <a:cs typeface="Times New Roman" pitchFamily="18" charset="0"/>
              </a:rPr>
              <a:t>	</a:t>
            </a: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Історико-революційна дилогія Гончара  «Таврія» (1952) і «Перекоп» (1957), присвячена подіям громадянської війни на Півдні України, залишається найбільш слабким анемічний твором письменника. У ці роки починається громадська і публіцистична діяльність Гончара. Він здійснює закордонні поїздки, підсумками яких стають книги нарисів «Зустрічі з друзями» (1950), «Китай зблизька» (1951).</a:t>
            </a:r>
            <a:endParaRPr kumimoji="0" lang="uk-UA" sz="2000" b="0" i="0" u="none" strike="noStrike" cap="none" normalizeH="0" baseline="0" dirty="0" smtClean="0">
              <a:ln>
                <a:noFill/>
              </a:ln>
              <a:solidFill>
                <a:srgbClr val="FFC000"/>
              </a:solidFill>
              <a:effectLst/>
            </a:endParaRPr>
          </a:p>
          <a:p>
            <a:pPr marL="0" marR="0" lvl="0" indent="0" algn="just" defTabSz="914400" rtl="0" eaLnBrk="0" fontAlgn="base" latinLnBrk="0" hangingPunct="0">
              <a:spcBef>
                <a:spcPct val="0"/>
              </a:spcBef>
              <a:spcAft>
                <a:spcPct val="0"/>
              </a:spcAft>
              <a:buClrTx/>
              <a:buSzTx/>
              <a:buFontTx/>
              <a:buNone/>
              <a:tabLst/>
            </a:pPr>
            <a:r>
              <a:rPr kumimoji="0" lang="uk-UA" sz="2000" b="0" i="0" u="none" strike="noStrike" cap="none" normalizeH="0" baseline="0" dirty="0" smtClean="0">
                <a:ln>
                  <a:noFill/>
                </a:ln>
                <a:solidFill>
                  <a:srgbClr val="FFC000"/>
                </a:solidFill>
                <a:effectLst/>
                <a:ea typeface="Times New Roman" pitchFamily="18" charset="0"/>
                <a:cs typeface="Times New Roman" pitchFamily="18" charset="0"/>
              </a:rPr>
              <a:t>	У 1959 Гонча обирається головою Спілки письменників України, секретарем Союзу письменників СРСР.</a:t>
            </a:r>
            <a:endParaRPr kumimoji="0" lang="uk-UA" sz="2000" b="0" i="0" u="none" strike="noStrike" cap="none" normalizeH="0" baseline="0" dirty="0" smtClean="0">
              <a:ln>
                <a:noFill/>
              </a:ln>
              <a:solidFill>
                <a:srgbClr val="FFC000"/>
              </a:solidFill>
              <a:effectLst/>
            </a:endParaRPr>
          </a:p>
        </p:txBody>
      </p:sp>
    </p:spTree>
  </p:cSld>
  <p:clrMapOvr>
    <a:masterClrMapping/>
  </p:clrMapOvr>
  <p:transition spd="slow" advTm="38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5402195.jpg"/>
          <p:cNvPicPr>
            <a:picLocks noChangeAspect="1"/>
          </p:cNvPicPr>
          <p:nvPr/>
        </p:nvPicPr>
        <p:blipFill>
          <a:blip r:embed="rId2" cstate="print"/>
          <a:stretch>
            <a:fillRect/>
          </a:stretch>
        </p:blipFill>
        <p:spPr>
          <a:xfrm>
            <a:off x="428596" y="214289"/>
            <a:ext cx="8215370" cy="6572295"/>
          </a:xfrm>
          <a:prstGeom prst="rect">
            <a:avLst/>
          </a:prstGeom>
        </p:spPr>
      </p:pic>
    </p:spTree>
  </p:cSld>
  <p:clrMapOvr>
    <a:masterClrMapping/>
  </p:clrMapOvr>
  <p:transition spd="slow" advTm="3000">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9"/>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304</TotalTime>
  <Words>106</Words>
  <PresentationFormat>Экран (4:3)</PresentationFormat>
  <Paragraphs>43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“Людина світу.  Син Дніпра” (до 95-річчя О.Гончара)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www.PHILka.RU</cp:lastModifiedBy>
  <cp:revision>36</cp:revision>
  <dcterms:modified xsi:type="dcterms:W3CDTF">2013-10-29T08:11:07Z</dcterms:modified>
</cp:coreProperties>
</file>